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52"/>
  </p:notesMasterIdLst>
  <p:sldIdLst>
    <p:sldId id="256" r:id="rId2"/>
    <p:sldId id="257" r:id="rId3"/>
    <p:sldId id="270" r:id="rId4"/>
    <p:sldId id="271" r:id="rId5"/>
    <p:sldId id="272" r:id="rId6"/>
    <p:sldId id="258" r:id="rId7"/>
    <p:sldId id="267" r:id="rId8"/>
    <p:sldId id="282" r:id="rId9"/>
    <p:sldId id="261" r:id="rId10"/>
    <p:sldId id="273" r:id="rId11"/>
    <p:sldId id="274" r:id="rId12"/>
    <p:sldId id="306" r:id="rId13"/>
    <p:sldId id="307" r:id="rId14"/>
    <p:sldId id="308" r:id="rId15"/>
    <p:sldId id="275" r:id="rId16"/>
    <p:sldId id="276" r:id="rId17"/>
    <p:sldId id="277" r:id="rId18"/>
    <p:sldId id="278" r:id="rId19"/>
    <p:sldId id="268" r:id="rId20"/>
    <p:sldId id="259" r:id="rId21"/>
    <p:sldId id="269" r:id="rId22"/>
    <p:sldId id="263" r:id="rId23"/>
    <p:sldId id="294" r:id="rId24"/>
    <p:sldId id="295" r:id="rId25"/>
    <p:sldId id="296" r:id="rId26"/>
    <p:sldId id="297" r:id="rId27"/>
    <p:sldId id="298" r:id="rId28"/>
    <p:sldId id="299" r:id="rId29"/>
    <p:sldId id="305" r:id="rId30"/>
    <p:sldId id="262" r:id="rId31"/>
    <p:sldId id="300" r:id="rId32"/>
    <p:sldId id="301" r:id="rId33"/>
    <p:sldId id="302" r:id="rId34"/>
    <p:sldId id="303" r:id="rId35"/>
    <p:sldId id="304" r:id="rId36"/>
    <p:sldId id="283" r:id="rId37"/>
    <p:sldId id="285" r:id="rId38"/>
    <p:sldId id="286" r:id="rId39"/>
    <p:sldId id="287" r:id="rId40"/>
    <p:sldId id="288" r:id="rId41"/>
    <p:sldId id="289" r:id="rId42"/>
    <p:sldId id="290" r:id="rId43"/>
    <p:sldId id="291" r:id="rId44"/>
    <p:sldId id="292" r:id="rId45"/>
    <p:sldId id="293" r:id="rId46"/>
    <p:sldId id="264" r:id="rId47"/>
    <p:sldId id="265" r:id="rId48"/>
    <p:sldId id="280" r:id="rId49"/>
    <p:sldId id="281" r:id="rId50"/>
    <p:sldId id="266" r:id="rId5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55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41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19F4C8-44D7-43A2-BE17-E788ABE31E94}" type="datetimeFigureOut">
              <a:rPr lang="en-US" smtClean="0"/>
              <a:t>8/3/2019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B50105-4E91-42DB-902A-B98260811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895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Behaviors are all actions,</a:t>
            </a:r>
            <a:r>
              <a:rPr lang="en-US" baseline="0" dirty="0"/>
              <a:t> plus automatic bodily functions that can be measured by machines (heartbeat, respiration, eye movement, perspiration, etc.)</a:t>
            </a:r>
          </a:p>
          <a:p>
            <a:r>
              <a:rPr lang="en-US" baseline="0" dirty="0"/>
              <a:t>C.A. includes dreams, perceptions, thoughts, and memories.  Can neuroimaging analyze these, or only show them?</a:t>
            </a:r>
          </a:p>
          <a:p>
            <a:r>
              <a:rPr lang="en-US" baseline="0" dirty="0"/>
              <a:t>Are emotions behaviors or cognition?  Maybe neither, maybe both.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B50105-4E91-42DB-902A-B9826081122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00559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Barnum</a:t>
            </a:r>
            <a:r>
              <a:rPr lang="en-US" baseline="0" dirty="0"/>
              <a:t> said a good circus should have something for everyone, so many false sciences have generalities and tidbits that could fit just </a:t>
            </a:r>
            <a:r>
              <a:rPr lang="en-US" baseline="0"/>
              <a:t>about anyone.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B50105-4E91-42DB-902A-B98260811226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67065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Barnum</a:t>
            </a:r>
            <a:r>
              <a:rPr lang="en-US" baseline="0" dirty="0"/>
              <a:t> said a good circus should have something for everyone, so many false sciences have generalities and tidbits that could fit just </a:t>
            </a:r>
            <a:r>
              <a:rPr lang="en-US" baseline="0"/>
              <a:t>about anyone.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B50105-4E91-42DB-902A-B98260811226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67065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Barnum</a:t>
            </a:r>
            <a:r>
              <a:rPr lang="en-US" baseline="0" dirty="0"/>
              <a:t> said a good circus should have something for everyone, so many false sciences have generalities and tidbits that could fit just </a:t>
            </a:r>
            <a:r>
              <a:rPr lang="en-US" baseline="0"/>
              <a:t>about anyone.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B50105-4E91-42DB-902A-B98260811226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67065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Barnum</a:t>
            </a:r>
            <a:r>
              <a:rPr lang="en-US" baseline="0" dirty="0"/>
              <a:t> said a good circus should have something for everyone, so many false sciences have generalities and tidbits that could fit just </a:t>
            </a:r>
            <a:r>
              <a:rPr lang="en-US" baseline="0"/>
              <a:t>about anyone.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B50105-4E91-42DB-902A-B98260811226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6706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Behaviors are all actions,</a:t>
            </a:r>
            <a:r>
              <a:rPr lang="en-US" baseline="0" dirty="0"/>
              <a:t> plus automatic bodily functions that can be measured by machines (heartbeat, respiration, eye movement, perspiration, etc.)</a:t>
            </a:r>
          </a:p>
          <a:p>
            <a:r>
              <a:rPr lang="en-US" baseline="0" dirty="0"/>
              <a:t>C.A. includes dreams, perceptions, thoughts, and memories.  Can neuroimaging analyze these, or only show them?</a:t>
            </a:r>
          </a:p>
          <a:p>
            <a:r>
              <a:rPr lang="en-US" baseline="0" dirty="0"/>
              <a:t>Are emotions behaviors or cognition?  Maybe neither, maybe both.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B50105-4E91-42DB-902A-B9826081122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0055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Behaviors are all actions,</a:t>
            </a:r>
            <a:r>
              <a:rPr lang="en-US" baseline="0" dirty="0"/>
              <a:t> plus automatic bodily functions that can be measured by machines (heartbeat, respiration, eye movement, perspiration, etc.)</a:t>
            </a:r>
          </a:p>
          <a:p>
            <a:r>
              <a:rPr lang="en-US" baseline="0" dirty="0"/>
              <a:t>C.A. includes dreams, perceptions, thoughts, and memories.  Can neuroimaging analyze these, or only show them?</a:t>
            </a:r>
          </a:p>
          <a:p>
            <a:r>
              <a:rPr lang="en-US" baseline="0" dirty="0"/>
              <a:t>Are emotions behaviors or cognition?  Maybe neither, maybe both.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B50105-4E91-42DB-902A-B9826081122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0055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Behaviors are all actions,</a:t>
            </a:r>
            <a:r>
              <a:rPr lang="en-US" baseline="0" dirty="0"/>
              <a:t> plus automatic bodily functions that can be measured by machines (heartbeat, respiration, eye movement, perspiration, etc.)</a:t>
            </a:r>
          </a:p>
          <a:p>
            <a:r>
              <a:rPr lang="en-US" baseline="0" dirty="0"/>
              <a:t>C.A. includes dreams, perceptions, thoughts, and memories.  Can neuroimaging analyze these, or only show them?</a:t>
            </a:r>
          </a:p>
          <a:p>
            <a:r>
              <a:rPr lang="en-US" baseline="0" dirty="0"/>
              <a:t>Are emotions behaviors or cognition?  Maybe neither, maybe both.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B50105-4E91-42DB-902A-B9826081122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0055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a good place for the True or False quiz</a:t>
            </a:r>
            <a:r>
              <a:rPr lang="en-US" baseline="0" dirty="0"/>
              <a:t> on perceived truths.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B50105-4E91-42DB-902A-B9826081122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6345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Make as few assumptions as possible.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B50105-4E91-42DB-902A-B98260811226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7941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Barnum</a:t>
            </a:r>
            <a:r>
              <a:rPr lang="en-US" baseline="0" dirty="0"/>
              <a:t> said a good circus should have something for everyone, so many false sciences have generalities and tidbits that could fit just </a:t>
            </a:r>
            <a:r>
              <a:rPr lang="en-US" baseline="0"/>
              <a:t>about anyone.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B50105-4E91-42DB-902A-B98260811226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6706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Barnum</a:t>
            </a:r>
            <a:r>
              <a:rPr lang="en-US" baseline="0" dirty="0"/>
              <a:t> said a good circus should have something for everyone, so many false sciences have generalities and tidbits that could fit just </a:t>
            </a:r>
            <a:r>
              <a:rPr lang="en-US" baseline="0"/>
              <a:t>about anyone.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B50105-4E91-42DB-902A-B98260811226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6706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Barnum</a:t>
            </a:r>
            <a:r>
              <a:rPr lang="en-US" baseline="0" dirty="0"/>
              <a:t> said a good circus should have something for everyone, so many false sciences have generalities and tidbits that could fit just </a:t>
            </a:r>
            <a:r>
              <a:rPr lang="en-US" baseline="0"/>
              <a:t>about anyone.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B50105-4E91-42DB-902A-B98260811226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6706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38DE8-D05B-48E8-AF75-21E492EA727E}" type="datetimeFigureOut">
              <a:rPr lang="en-US" smtClean="0"/>
              <a:t>8/3/2019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1A54B-EF27-419A-8F0A-F4E24B9AEA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642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38DE8-D05B-48E8-AF75-21E492EA727E}" type="datetimeFigureOut">
              <a:rPr lang="en-US" smtClean="0"/>
              <a:t>8/3/2019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1A54B-EF27-419A-8F0A-F4E24B9AEA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36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38DE8-D05B-48E8-AF75-21E492EA727E}" type="datetimeFigureOut">
              <a:rPr lang="en-US" smtClean="0"/>
              <a:t>8/3/2019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1A54B-EF27-419A-8F0A-F4E24B9AEA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179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38DE8-D05B-48E8-AF75-21E492EA727E}" type="datetimeFigureOut">
              <a:rPr lang="en-US" smtClean="0"/>
              <a:t>8/3/2019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1A54B-EF27-419A-8F0A-F4E24B9AEA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774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38DE8-D05B-48E8-AF75-21E492EA727E}" type="datetimeFigureOut">
              <a:rPr lang="en-US" smtClean="0"/>
              <a:t>8/3/2019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1A54B-EF27-419A-8F0A-F4E24B9AEA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167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38DE8-D05B-48E8-AF75-21E492EA727E}" type="datetimeFigureOut">
              <a:rPr lang="en-US" smtClean="0"/>
              <a:t>8/3/2019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1A54B-EF27-419A-8F0A-F4E24B9AEA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8499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38DE8-D05B-48E8-AF75-21E492EA727E}" type="datetimeFigureOut">
              <a:rPr lang="en-US" smtClean="0"/>
              <a:t>8/3/2019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1A54B-EF27-419A-8F0A-F4E24B9AEA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468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38DE8-D05B-48E8-AF75-21E492EA727E}" type="datetimeFigureOut">
              <a:rPr lang="en-US" smtClean="0"/>
              <a:t>8/3/2019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1A54B-EF27-419A-8F0A-F4E24B9AEA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292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38DE8-D05B-48E8-AF75-21E492EA727E}" type="datetimeFigureOut">
              <a:rPr lang="en-US" smtClean="0"/>
              <a:t>8/3/2019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1A54B-EF27-419A-8F0A-F4E24B9AEA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92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38DE8-D05B-48E8-AF75-21E492EA727E}" type="datetimeFigureOut">
              <a:rPr lang="en-US" smtClean="0"/>
              <a:t>8/3/2019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1A54B-EF27-419A-8F0A-F4E24B9AEA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630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38DE8-D05B-48E8-AF75-21E492EA727E}" type="datetimeFigureOut">
              <a:rPr lang="en-US" smtClean="0"/>
              <a:t>8/3/2019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1A54B-EF27-419A-8F0A-F4E24B9AEA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977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D38DE8-D05B-48E8-AF75-21E492EA727E}" type="datetimeFigureOut">
              <a:rPr lang="en-US" smtClean="0"/>
              <a:t>8/3/2019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F1A54B-EF27-419A-8F0A-F4E24B9AEA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641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Unit 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7372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Scientific Method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/>
          </a:bodyPr>
          <a:lstStyle/>
          <a:p>
            <a:r>
              <a:rPr lang="en-US" dirty="0"/>
              <a:t>Observe a Phenomenon</a:t>
            </a:r>
          </a:p>
          <a:p>
            <a:r>
              <a:rPr lang="en-US" dirty="0"/>
              <a:t>Form an Hypothesis</a:t>
            </a:r>
          </a:p>
        </p:txBody>
      </p:sp>
    </p:spTree>
    <p:extLst>
      <p:ext uri="{BB962C8B-B14F-4D97-AF65-F5344CB8AC3E}">
        <p14:creationId xmlns:p14="http://schemas.microsoft.com/office/powerpoint/2010/main" val="36871321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Scientific Method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/>
          </a:bodyPr>
          <a:lstStyle/>
          <a:p>
            <a:r>
              <a:rPr lang="en-US" dirty="0"/>
              <a:t>Observe a Phenomenon</a:t>
            </a:r>
          </a:p>
          <a:p>
            <a:r>
              <a:rPr lang="en-US" dirty="0"/>
              <a:t>Form an Hypothesis</a:t>
            </a:r>
          </a:p>
          <a:p>
            <a:r>
              <a:rPr lang="en-US" dirty="0"/>
              <a:t>Design &amp; Conduct an Experiment</a:t>
            </a:r>
          </a:p>
        </p:txBody>
      </p:sp>
    </p:spTree>
    <p:extLst>
      <p:ext uri="{BB962C8B-B14F-4D97-AF65-F5344CB8AC3E}">
        <p14:creationId xmlns:p14="http://schemas.microsoft.com/office/powerpoint/2010/main" val="36871321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Scientific Method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/>
          </a:bodyPr>
          <a:lstStyle/>
          <a:p>
            <a:r>
              <a:rPr lang="en-US" dirty="0"/>
              <a:t>Observe a Phenomenon</a:t>
            </a:r>
          </a:p>
          <a:p>
            <a:r>
              <a:rPr lang="en-US" dirty="0"/>
              <a:t>Form an Hypothesis</a:t>
            </a:r>
          </a:p>
          <a:p>
            <a:r>
              <a:rPr lang="en-US" dirty="0"/>
              <a:t>Design &amp; Conduct an Experiment</a:t>
            </a:r>
          </a:p>
          <a:p>
            <a:pPr lvl="1"/>
            <a:r>
              <a:rPr lang="en-US" dirty="0"/>
              <a:t>Independent Variable</a:t>
            </a:r>
          </a:p>
        </p:txBody>
      </p:sp>
    </p:spTree>
    <p:extLst>
      <p:ext uri="{BB962C8B-B14F-4D97-AF65-F5344CB8AC3E}">
        <p14:creationId xmlns:p14="http://schemas.microsoft.com/office/powerpoint/2010/main" val="12274781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Scientific Method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/>
          </a:bodyPr>
          <a:lstStyle/>
          <a:p>
            <a:r>
              <a:rPr lang="en-US" dirty="0"/>
              <a:t>Observe a Phenomenon</a:t>
            </a:r>
          </a:p>
          <a:p>
            <a:r>
              <a:rPr lang="en-US" dirty="0"/>
              <a:t>Form an Hypothesis</a:t>
            </a:r>
          </a:p>
          <a:p>
            <a:r>
              <a:rPr lang="en-US" dirty="0"/>
              <a:t>Design &amp; Conduct an Experiment</a:t>
            </a:r>
          </a:p>
          <a:p>
            <a:pPr lvl="1"/>
            <a:r>
              <a:rPr lang="en-US" dirty="0"/>
              <a:t>Independent Variable</a:t>
            </a:r>
          </a:p>
          <a:p>
            <a:pPr lvl="1"/>
            <a:r>
              <a:rPr lang="en-US" dirty="0"/>
              <a:t>Dependent Variable</a:t>
            </a:r>
          </a:p>
        </p:txBody>
      </p:sp>
    </p:spTree>
    <p:extLst>
      <p:ext uri="{BB962C8B-B14F-4D97-AF65-F5344CB8AC3E}">
        <p14:creationId xmlns:p14="http://schemas.microsoft.com/office/powerpoint/2010/main" val="24088869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Scientific Method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/>
          </a:bodyPr>
          <a:lstStyle/>
          <a:p>
            <a:r>
              <a:rPr lang="en-US" dirty="0"/>
              <a:t>Observe a Phenomenon</a:t>
            </a:r>
          </a:p>
          <a:p>
            <a:r>
              <a:rPr lang="en-US" dirty="0"/>
              <a:t>Form an Hypothesis</a:t>
            </a:r>
          </a:p>
          <a:p>
            <a:r>
              <a:rPr lang="en-US" dirty="0"/>
              <a:t>Design &amp; Conduct an Experiment</a:t>
            </a:r>
          </a:p>
          <a:p>
            <a:pPr lvl="1"/>
            <a:r>
              <a:rPr lang="en-US" dirty="0"/>
              <a:t>Independent Variable</a:t>
            </a:r>
          </a:p>
          <a:p>
            <a:pPr lvl="1"/>
            <a:r>
              <a:rPr lang="en-US" dirty="0"/>
              <a:t>Dependent Variable</a:t>
            </a:r>
          </a:p>
          <a:p>
            <a:pPr lvl="1"/>
            <a:r>
              <a:rPr lang="en-US" dirty="0"/>
              <a:t>Confounding Variable</a:t>
            </a:r>
          </a:p>
        </p:txBody>
      </p:sp>
    </p:spTree>
    <p:extLst>
      <p:ext uri="{BB962C8B-B14F-4D97-AF65-F5344CB8AC3E}">
        <p14:creationId xmlns:p14="http://schemas.microsoft.com/office/powerpoint/2010/main" val="22628385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Scientific Method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/>
          </a:bodyPr>
          <a:lstStyle/>
          <a:p>
            <a:r>
              <a:rPr lang="en-US" dirty="0"/>
              <a:t>Observe a Phenomenon</a:t>
            </a:r>
          </a:p>
          <a:p>
            <a:r>
              <a:rPr lang="en-US" dirty="0"/>
              <a:t>Form an Hypothesis</a:t>
            </a:r>
          </a:p>
          <a:p>
            <a:r>
              <a:rPr lang="en-US" dirty="0"/>
              <a:t>Design &amp; Conduct an Experiment</a:t>
            </a:r>
          </a:p>
          <a:p>
            <a:r>
              <a:rPr lang="en-US" dirty="0"/>
              <a:t>Diligently Record all Observations</a:t>
            </a:r>
          </a:p>
        </p:txBody>
      </p:sp>
    </p:spTree>
    <p:extLst>
      <p:ext uri="{BB962C8B-B14F-4D97-AF65-F5344CB8AC3E}">
        <p14:creationId xmlns:p14="http://schemas.microsoft.com/office/powerpoint/2010/main" val="36871321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Scientific Method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/>
          </a:bodyPr>
          <a:lstStyle/>
          <a:p>
            <a:r>
              <a:rPr lang="en-US" dirty="0"/>
              <a:t>Observe a Phenomenon</a:t>
            </a:r>
          </a:p>
          <a:p>
            <a:r>
              <a:rPr lang="en-US" dirty="0"/>
              <a:t>Form an Hypothesis</a:t>
            </a:r>
          </a:p>
          <a:p>
            <a:r>
              <a:rPr lang="en-US" dirty="0"/>
              <a:t>Design &amp; Conduct an Experiment</a:t>
            </a:r>
          </a:p>
          <a:p>
            <a:r>
              <a:rPr lang="en-US" dirty="0"/>
              <a:t>Diligently Record all Observations</a:t>
            </a:r>
          </a:p>
          <a:p>
            <a:r>
              <a:rPr lang="en-US" dirty="0"/>
              <a:t>Analyze the Data</a:t>
            </a:r>
          </a:p>
        </p:txBody>
      </p:sp>
    </p:spTree>
    <p:extLst>
      <p:ext uri="{BB962C8B-B14F-4D97-AF65-F5344CB8AC3E}">
        <p14:creationId xmlns:p14="http://schemas.microsoft.com/office/powerpoint/2010/main" val="36871321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Scientific Method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/>
          </a:bodyPr>
          <a:lstStyle/>
          <a:p>
            <a:r>
              <a:rPr lang="en-US" dirty="0"/>
              <a:t>Observe a Phenomenon</a:t>
            </a:r>
          </a:p>
          <a:p>
            <a:r>
              <a:rPr lang="en-US" dirty="0"/>
              <a:t>Form an Hypothesis</a:t>
            </a:r>
          </a:p>
          <a:p>
            <a:r>
              <a:rPr lang="en-US" dirty="0"/>
              <a:t>Design &amp; Conduct an Experiment</a:t>
            </a:r>
          </a:p>
          <a:p>
            <a:r>
              <a:rPr lang="en-US" dirty="0"/>
              <a:t>Diligently Record all Observations</a:t>
            </a:r>
          </a:p>
          <a:p>
            <a:r>
              <a:rPr lang="en-US" dirty="0"/>
              <a:t>Analyze the Data</a:t>
            </a:r>
          </a:p>
          <a:p>
            <a:r>
              <a:rPr lang="en-US" dirty="0"/>
              <a:t>Reevaluate the Hypothesis</a:t>
            </a:r>
          </a:p>
          <a:p>
            <a:pPr lvl="1"/>
            <a:r>
              <a:rPr lang="en-US" dirty="0"/>
              <a:t>If necessary, modify it or create a new hypothesis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71321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Scientific Method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/>
          </a:bodyPr>
          <a:lstStyle/>
          <a:p>
            <a:r>
              <a:rPr lang="en-US" dirty="0"/>
              <a:t>Observe a Phenomenon</a:t>
            </a:r>
          </a:p>
          <a:p>
            <a:r>
              <a:rPr lang="en-US" dirty="0"/>
              <a:t>Form an Hypothesis</a:t>
            </a:r>
          </a:p>
          <a:p>
            <a:r>
              <a:rPr lang="en-US" dirty="0"/>
              <a:t>Design &amp; Conduct an Experiment</a:t>
            </a:r>
          </a:p>
          <a:p>
            <a:r>
              <a:rPr lang="en-US" dirty="0"/>
              <a:t>Diligently Record all Observations</a:t>
            </a:r>
          </a:p>
          <a:p>
            <a:r>
              <a:rPr lang="en-US" dirty="0"/>
              <a:t>Analyze the Data</a:t>
            </a:r>
          </a:p>
          <a:p>
            <a:r>
              <a:rPr lang="en-US" dirty="0"/>
              <a:t>Reevaluate the Hypothesis</a:t>
            </a:r>
          </a:p>
          <a:p>
            <a:pPr lvl="1"/>
            <a:r>
              <a:rPr lang="en-US" dirty="0"/>
              <a:t>If necessary, modify it or create a new hypothesis</a:t>
            </a:r>
          </a:p>
          <a:p>
            <a:r>
              <a:rPr lang="en-US" u="sng" dirty="0"/>
              <a:t>Now</a:t>
            </a:r>
            <a:r>
              <a:rPr lang="en-US" dirty="0"/>
              <a:t> you may have a Theory</a:t>
            </a:r>
          </a:p>
        </p:txBody>
      </p:sp>
    </p:spTree>
    <p:extLst>
      <p:ext uri="{BB962C8B-B14F-4D97-AF65-F5344CB8AC3E}">
        <p14:creationId xmlns:p14="http://schemas.microsoft.com/office/powerpoint/2010/main" val="36871321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8000" dirty="0"/>
              <a:t>Ockham’s Razor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2796441"/>
            <a:ext cx="4913194" cy="3934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24153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i="1" dirty="0"/>
              <a:t>Psychology</a:t>
            </a:r>
            <a:r>
              <a:rPr lang="en-US" sz="4000" dirty="0"/>
              <a:t> is the study of human behaviors and cognitive activities.</a:t>
            </a:r>
          </a:p>
        </p:txBody>
      </p:sp>
    </p:spTree>
    <p:extLst>
      <p:ext uri="{BB962C8B-B14F-4D97-AF65-F5344CB8AC3E}">
        <p14:creationId xmlns:p14="http://schemas.microsoft.com/office/powerpoint/2010/main" val="161070097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René Descartes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801" y="1371600"/>
            <a:ext cx="4317999" cy="4267200"/>
          </a:xfrm>
        </p:spPr>
      </p:pic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038600" cy="5257800"/>
          </a:xfrm>
        </p:spPr>
        <p:txBody>
          <a:bodyPr>
            <a:normAutofit/>
          </a:bodyPr>
          <a:lstStyle/>
          <a:p>
            <a:r>
              <a:rPr lang="en-US" dirty="0"/>
              <a:t>Avoid prejudgment (ideas must be clear)</a:t>
            </a:r>
          </a:p>
          <a:p>
            <a:r>
              <a:rPr lang="en-US" dirty="0"/>
              <a:t>Divide problems into smallest parts</a:t>
            </a:r>
          </a:p>
          <a:p>
            <a:r>
              <a:rPr lang="en-US" dirty="0"/>
              <a:t>Think in an orderly way (start simple and build)</a:t>
            </a:r>
          </a:p>
          <a:p>
            <a:r>
              <a:rPr lang="en-US" dirty="0"/>
              <a:t>Be Complete  </a:t>
            </a:r>
          </a:p>
          <a:p>
            <a:pPr marL="0" indent="0">
              <a:buNone/>
            </a:pPr>
            <a:r>
              <a:rPr lang="en-US" dirty="0"/>
              <a:t>	(leave nothing out)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DOUBT </a:t>
            </a:r>
            <a:r>
              <a:rPr lang="en-US" u="sng" dirty="0"/>
              <a:t>EVERYTHING</a:t>
            </a:r>
            <a:r>
              <a:rPr lang="en-US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0107684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i="1" dirty="0"/>
              <a:t>Other Developments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4400" dirty="0"/>
              <a:t>Repeatability</a:t>
            </a:r>
          </a:p>
          <a:p>
            <a:r>
              <a:rPr lang="en-US" sz="4400" dirty="0"/>
              <a:t>Peer Review</a:t>
            </a:r>
          </a:p>
          <a:p>
            <a:r>
              <a:rPr lang="en-US" sz="4400" dirty="0"/>
              <a:t>Control Groups</a:t>
            </a:r>
          </a:p>
          <a:p>
            <a:r>
              <a:rPr lang="en-US" sz="4400" dirty="0"/>
              <a:t>Blind Studies</a:t>
            </a:r>
          </a:p>
          <a:p>
            <a:r>
              <a:rPr lang="en-US" sz="4400" dirty="0"/>
              <a:t>Randomization</a:t>
            </a:r>
          </a:p>
          <a:p>
            <a:r>
              <a:rPr lang="en-US" sz="4400" dirty="0"/>
              <a:t>Placebo</a:t>
            </a:r>
          </a:p>
          <a:p>
            <a:r>
              <a:rPr lang="en-US" sz="4400" dirty="0"/>
              <a:t>Double-Blind Studies</a:t>
            </a:r>
          </a:p>
        </p:txBody>
      </p:sp>
    </p:spTree>
    <p:extLst>
      <p:ext uri="{BB962C8B-B14F-4D97-AF65-F5344CB8AC3E}">
        <p14:creationId xmlns:p14="http://schemas.microsoft.com/office/powerpoint/2010/main" val="36035847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Things to be..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53127054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Things to be..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A good critical thinker</a:t>
            </a:r>
          </a:p>
        </p:txBody>
      </p:sp>
    </p:spTree>
    <p:extLst>
      <p:ext uri="{BB962C8B-B14F-4D97-AF65-F5344CB8AC3E}">
        <p14:creationId xmlns:p14="http://schemas.microsoft.com/office/powerpoint/2010/main" val="417377612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Things to be..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A good critical thinker</a:t>
            </a:r>
          </a:p>
          <a:p>
            <a:r>
              <a:rPr lang="en-US" sz="4400" dirty="0"/>
              <a:t>Somewhat skeptical</a:t>
            </a:r>
          </a:p>
        </p:txBody>
      </p:sp>
    </p:spTree>
    <p:extLst>
      <p:ext uri="{BB962C8B-B14F-4D97-AF65-F5344CB8AC3E}">
        <p14:creationId xmlns:p14="http://schemas.microsoft.com/office/powerpoint/2010/main" val="417377612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Things to be..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A good critical thinker</a:t>
            </a:r>
          </a:p>
          <a:p>
            <a:r>
              <a:rPr lang="en-US" sz="4400" dirty="0"/>
              <a:t>Somewhat skeptical</a:t>
            </a:r>
          </a:p>
          <a:p>
            <a:r>
              <a:rPr lang="en-US" sz="4400" dirty="0"/>
              <a:t>Committed to evidence</a:t>
            </a:r>
          </a:p>
        </p:txBody>
      </p:sp>
    </p:spTree>
    <p:extLst>
      <p:ext uri="{BB962C8B-B14F-4D97-AF65-F5344CB8AC3E}">
        <p14:creationId xmlns:p14="http://schemas.microsoft.com/office/powerpoint/2010/main" val="417377612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Things to be..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A good critical thinker</a:t>
            </a:r>
          </a:p>
          <a:p>
            <a:r>
              <a:rPr lang="en-US" sz="4400" dirty="0"/>
              <a:t>Somewhat skeptical</a:t>
            </a:r>
          </a:p>
          <a:p>
            <a:r>
              <a:rPr lang="en-US" sz="4400" dirty="0"/>
              <a:t>Committed to evidence</a:t>
            </a:r>
          </a:p>
          <a:p>
            <a:r>
              <a:rPr lang="en-US" sz="4400" dirty="0"/>
              <a:t>Able to ignore persuasion</a:t>
            </a:r>
          </a:p>
        </p:txBody>
      </p:sp>
    </p:spTree>
    <p:extLst>
      <p:ext uri="{BB962C8B-B14F-4D97-AF65-F5344CB8AC3E}">
        <p14:creationId xmlns:p14="http://schemas.microsoft.com/office/powerpoint/2010/main" val="417377612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Things to be..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A good critical thinker</a:t>
            </a:r>
          </a:p>
          <a:p>
            <a:r>
              <a:rPr lang="en-US" sz="4400" dirty="0"/>
              <a:t>Somewhat skeptical</a:t>
            </a:r>
          </a:p>
          <a:p>
            <a:r>
              <a:rPr lang="en-US" sz="4400" dirty="0"/>
              <a:t>Committed to evidence</a:t>
            </a:r>
          </a:p>
          <a:p>
            <a:r>
              <a:rPr lang="en-US" sz="4400" dirty="0"/>
              <a:t>Able to ignore persuasion</a:t>
            </a:r>
          </a:p>
          <a:p>
            <a:r>
              <a:rPr lang="en-US" sz="4400" dirty="0"/>
              <a:t>Resistant to authority</a:t>
            </a:r>
          </a:p>
          <a:p>
            <a:pPr marL="0" indent="0">
              <a:buNone/>
            </a:pP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417377612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Things to be..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4400" dirty="0"/>
              <a:t>A good critical thinker</a:t>
            </a:r>
          </a:p>
          <a:p>
            <a:r>
              <a:rPr lang="en-US" sz="4400" dirty="0"/>
              <a:t>Somewhat skeptical</a:t>
            </a:r>
          </a:p>
          <a:p>
            <a:r>
              <a:rPr lang="en-US" sz="4400" dirty="0"/>
              <a:t>Committed to evidence</a:t>
            </a:r>
          </a:p>
          <a:p>
            <a:r>
              <a:rPr lang="en-US" sz="4400" dirty="0"/>
              <a:t>Able to ignore persuasion</a:t>
            </a:r>
          </a:p>
          <a:p>
            <a:r>
              <a:rPr lang="en-US" sz="4400" dirty="0"/>
              <a:t>Resistant to authority</a:t>
            </a:r>
          </a:p>
          <a:p>
            <a:r>
              <a:rPr lang="en-US" sz="4400" dirty="0"/>
              <a:t>Alert to Cognitive Dissonance</a:t>
            </a:r>
          </a:p>
        </p:txBody>
      </p:sp>
    </p:spTree>
    <p:extLst>
      <p:ext uri="{BB962C8B-B14F-4D97-AF65-F5344CB8AC3E}">
        <p14:creationId xmlns:p14="http://schemas.microsoft.com/office/powerpoint/2010/main" val="417377612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Traps to Avoid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8666670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i="1" dirty="0"/>
              <a:t>Psychology</a:t>
            </a:r>
            <a:r>
              <a:rPr lang="en-US" sz="4000" dirty="0"/>
              <a:t> is the study of human behaviors and cognitive activities.</a:t>
            </a:r>
          </a:p>
          <a:p>
            <a:pPr lvl="1"/>
            <a:r>
              <a:rPr lang="en-US" sz="3600" dirty="0"/>
              <a:t>Behaviors are actions observable and measurable by others</a:t>
            </a:r>
          </a:p>
        </p:txBody>
      </p:sp>
    </p:spTree>
    <p:extLst>
      <p:ext uri="{BB962C8B-B14F-4D97-AF65-F5344CB8AC3E}">
        <p14:creationId xmlns:p14="http://schemas.microsoft.com/office/powerpoint/2010/main" val="103448428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Traps to Avoid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Confirmation Bias</a:t>
            </a:r>
          </a:p>
        </p:txBody>
      </p:sp>
    </p:spTree>
    <p:extLst>
      <p:ext uri="{BB962C8B-B14F-4D97-AF65-F5344CB8AC3E}">
        <p14:creationId xmlns:p14="http://schemas.microsoft.com/office/powerpoint/2010/main" val="331853687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Traps to Avoid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Confirmation Bias</a:t>
            </a:r>
          </a:p>
          <a:p>
            <a:r>
              <a:rPr lang="en-US" sz="4400" dirty="0"/>
              <a:t>Hindsight Bias</a:t>
            </a:r>
          </a:p>
        </p:txBody>
      </p:sp>
    </p:spTree>
    <p:extLst>
      <p:ext uri="{BB962C8B-B14F-4D97-AF65-F5344CB8AC3E}">
        <p14:creationId xmlns:p14="http://schemas.microsoft.com/office/powerpoint/2010/main" val="269740400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Traps to Avoid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Confirmation Bias</a:t>
            </a:r>
          </a:p>
          <a:p>
            <a:r>
              <a:rPr lang="en-US" sz="4400" dirty="0"/>
              <a:t>Hindsight Bias</a:t>
            </a:r>
          </a:p>
          <a:p>
            <a:r>
              <a:rPr lang="en-US" sz="4400" dirty="0"/>
              <a:t>Confusing Correlation with Causation </a:t>
            </a:r>
            <a:r>
              <a:rPr lang="en-US" sz="2600" dirty="0"/>
              <a:t>(Illusory Correlation)</a:t>
            </a:r>
          </a:p>
        </p:txBody>
      </p:sp>
    </p:spTree>
    <p:extLst>
      <p:ext uri="{BB962C8B-B14F-4D97-AF65-F5344CB8AC3E}">
        <p14:creationId xmlns:p14="http://schemas.microsoft.com/office/powerpoint/2010/main" val="269740400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Traps to Avoid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Confirmation Bias</a:t>
            </a:r>
          </a:p>
          <a:p>
            <a:r>
              <a:rPr lang="en-US" sz="4400" dirty="0"/>
              <a:t>Hindsight Bias</a:t>
            </a:r>
          </a:p>
          <a:p>
            <a:r>
              <a:rPr lang="en-US" sz="4400" dirty="0"/>
              <a:t>Confusing Correlation with Causation </a:t>
            </a:r>
            <a:r>
              <a:rPr lang="en-US" sz="2600" dirty="0"/>
              <a:t>(Illusory Correlation)</a:t>
            </a:r>
          </a:p>
          <a:p>
            <a:r>
              <a:rPr lang="en-US" sz="4400" dirty="0"/>
              <a:t>Seeing Order in Random Events</a:t>
            </a:r>
          </a:p>
        </p:txBody>
      </p:sp>
    </p:spTree>
    <p:extLst>
      <p:ext uri="{BB962C8B-B14F-4D97-AF65-F5344CB8AC3E}">
        <p14:creationId xmlns:p14="http://schemas.microsoft.com/office/powerpoint/2010/main" val="269740400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Traps to Avoid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4400" dirty="0"/>
              <a:t>Confirmation Bias</a:t>
            </a:r>
          </a:p>
          <a:p>
            <a:r>
              <a:rPr lang="en-US" sz="4400" dirty="0"/>
              <a:t>Hindsight Bias</a:t>
            </a:r>
          </a:p>
          <a:p>
            <a:r>
              <a:rPr lang="en-US" sz="4400" dirty="0"/>
              <a:t>Confusing Correlation with Causation </a:t>
            </a:r>
            <a:r>
              <a:rPr lang="en-US" sz="2600" dirty="0"/>
              <a:t>(Illusory Correlation)</a:t>
            </a:r>
          </a:p>
          <a:p>
            <a:r>
              <a:rPr lang="en-US" sz="4400" dirty="0"/>
              <a:t>Seeing Order in Random Events</a:t>
            </a:r>
          </a:p>
          <a:p>
            <a:r>
              <a:rPr lang="en-US" sz="4400" dirty="0"/>
              <a:t>Overconfidence</a:t>
            </a:r>
          </a:p>
        </p:txBody>
      </p:sp>
    </p:spTree>
    <p:extLst>
      <p:ext uri="{BB962C8B-B14F-4D97-AF65-F5344CB8AC3E}">
        <p14:creationId xmlns:p14="http://schemas.microsoft.com/office/powerpoint/2010/main" val="269740400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Traps to Avoid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4400" dirty="0"/>
              <a:t>Confirmation Bias</a:t>
            </a:r>
          </a:p>
          <a:p>
            <a:r>
              <a:rPr lang="en-US" sz="4400" dirty="0"/>
              <a:t>Hindsight Bias</a:t>
            </a:r>
          </a:p>
          <a:p>
            <a:r>
              <a:rPr lang="en-US" sz="4400" dirty="0"/>
              <a:t>Confusing Correlation with Causation </a:t>
            </a:r>
            <a:r>
              <a:rPr lang="en-US" sz="2600" dirty="0"/>
              <a:t>(Illusory Correlation)</a:t>
            </a:r>
          </a:p>
          <a:p>
            <a:r>
              <a:rPr lang="en-US" sz="4400" dirty="0"/>
              <a:t>Seeing Order in Random Events</a:t>
            </a:r>
          </a:p>
          <a:p>
            <a:r>
              <a:rPr lang="en-US" sz="4400" dirty="0"/>
              <a:t>Overconfidence</a:t>
            </a:r>
          </a:p>
          <a:p>
            <a:r>
              <a:rPr lang="en-US" sz="4400" dirty="0"/>
              <a:t>The “Barnum Effect”</a:t>
            </a:r>
          </a:p>
        </p:txBody>
      </p:sp>
    </p:spTree>
    <p:extLst>
      <p:ext uri="{BB962C8B-B14F-4D97-AF65-F5344CB8AC3E}">
        <p14:creationId xmlns:p14="http://schemas.microsoft.com/office/powerpoint/2010/main" val="269740400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True or False?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you want to teach someone a new habit that will last, you should reward the behavior every time it occurs, not just intermittently.</a:t>
            </a:r>
          </a:p>
        </p:txBody>
      </p:sp>
    </p:spTree>
    <p:extLst>
      <p:ext uri="{BB962C8B-B14F-4D97-AF65-F5344CB8AC3E}">
        <p14:creationId xmlns:p14="http://schemas.microsoft.com/office/powerpoint/2010/main" val="304373780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True or False?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Patients whose brains are surgically split down the middle survive and function pretty much the same as they did before the surgery.</a:t>
            </a:r>
          </a:p>
        </p:txBody>
      </p:sp>
    </p:spTree>
    <p:extLst>
      <p:ext uri="{BB962C8B-B14F-4D97-AF65-F5344CB8AC3E}">
        <p14:creationId xmlns:p14="http://schemas.microsoft.com/office/powerpoint/2010/main" val="325053257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True or False?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Traumatic experiences, like childhood abuse or seeing a loved one killed are typically “repressed” from active memory.</a:t>
            </a:r>
          </a:p>
        </p:txBody>
      </p:sp>
    </p:spTree>
    <p:extLst>
      <p:ext uri="{BB962C8B-B14F-4D97-AF65-F5344CB8AC3E}">
        <p14:creationId xmlns:p14="http://schemas.microsoft.com/office/powerpoint/2010/main" val="325053257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True or False?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Most abused children become abusive adults.</a:t>
            </a:r>
          </a:p>
        </p:txBody>
      </p:sp>
    </p:spTree>
    <p:extLst>
      <p:ext uri="{BB962C8B-B14F-4D97-AF65-F5344CB8AC3E}">
        <p14:creationId xmlns:p14="http://schemas.microsoft.com/office/powerpoint/2010/main" val="32505325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i="1" dirty="0"/>
              <a:t>Psychology</a:t>
            </a:r>
            <a:r>
              <a:rPr lang="en-US" sz="4000" dirty="0"/>
              <a:t> is the study of human behaviors and cognitive activities.</a:t>
            </a:r>
          </a:p>
          <a:p>
            <a:pPr lvl="1"/>
            <a:r>
              <a:rPr lang="en-US" sz="3600" dirty="0"/>
              <a:t>Behaviors are actions observable and measurable by others</a:t>
            </a:r>
          </a:p>
          <a:p>
            <a:pPr lvl="1"/>
            <a:r>
              <a:rPr lang="en-US" sz="3600" dirty="0"/>
              <a:t>Cognitive Activities are mental processes</a:t>
            </a:r>
          </a:p>
          <a:p>
            <a:pPr marL="457200" lvl="1" indent="0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03448428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True or False?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Most infants recognize their own reflection in a mirror by the end of their first year.</a:t>
            </a:r>
          </a:p>
        </p:txBody>
      </p:sp>
    </p:spTree>
    <p:extLst>
      <p:ext uri="{BB962C8B-B14F-4D97-AF65-F5344CB8AC3E}">
        <p14:creationId xmlns:p14="http://schemas.microsoft.com/office/powerpoint/2010/main" val="325053257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True or False?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Adopted siblings usually develop different personalities, even though they are reared by the same parents.</a:t>
            </a:r>
          </a:p>
        </p:txBody>
      </p:sp>
    </p:spTree>
    <p:extLst>
      <p:ext uri="{BB962C8B-B14F-4D97-AF65-F5344CB8AC3E}">
        <p14:creationId xmlns:p14="http://schemas.microsoft.com/office/powerpoint/2010/main" val="325053257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True or False?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Fears of harmless objects, like flowers, are just as easy to acquire as fears of potentially dangerous objects, such as snakes.</a:t>
            </a:r>
          </a:p>
        </p:txBody>
      </p:sp>
    </p:spTree>
    <p:extLst>
      <p:ext uri="{BB962C8B-B14F-4D97-AF65-F5344CB8AC3E}">
        <p14:creationId xmlns:p14="http://schemas.microsoft.com/office/powerpoint/2010/main" val="325053257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True or False?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Lie detection tests are often wrong.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053257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True or False?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People who define themselves as “Republicans” tend to have a larger amygdala, and are therefore more likely to be fearful of more things.</a:t>
            </a:r>
          </a:p>
        </p:txBody>
      </p:sp>
    </p:spTree>
    <p:extLst>
      <p:ext uri="{BB962C8B-B14F-4D97-AF65-F5344CB8AC3E}">
        <p14:creationId xmlns:p14="http://schemas.microsoft.com/office/powerpoint/2010/main" val="325053257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True or False?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Intelligence tests have shown that people who define themselves as “Democrats” are likely to be more intelligent than those who define themselves as “Republicans”.</a:t>
            </a:r>
          </a:p>
        </p:txBody>
      </p:sp>
    </p:spTree>
    <p:extLst>
      <p:ext uri="{BB962C8B-B14F-4D97-AF65-F5344CB8AC3E}">
        <p14:creationId xmlns:p14="http://schemas.microsoft.com/office/powerpoint/2010/main" val="325053257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So, why is Psychology “inexact”?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is relatively new as a science.</a:t>
            </a:r>
          </a:p>
          <a:p>
            <a:r>
              <a:rPr lang="en-US" dirty="0"/>
              <a:t>It deals with diverse human beings.</a:t>
            </a:r>
          </a:p>
          <a:p>
            <a:r>
              <a:rPr lang="en-US" dirty="0"/>
              <a:t>We </a:t>
            </a:r>
            <a:r>
              <a:rPr lang="en-US" u="sng" dirty="0"/>
              <a:t>know</a:t>
            </a:r>
            <a:r>
              <a:rPr lang="en-US" dirty="0"/>
              <a:t> very little about the mind.</a:t>
            </a:r>
          </a:p>
          <a:p>
            <a:r>
              <a:rPr lang="en-US" dirty="0"/>
              <a:t>It is difficult to experiment exactly.</a:t>
            </a:r>
          </a:p>
          <a:p>
            <a:r>
              <a:rPr lang="en-US" dirty="0"/>
              <a:t>It is difficult to be completely objective.</a:t>
            </a:r>
          </a:p>
          <a:p>
            <a:r>
              <a:rPr lang="en-US" dirty="0"/>
              <a:t>It is difficult to make accurate predictions.</a:t>
            </a:r>
          </a:p>
          <a:p>
            <a:r>
              <a:rPr lang="en-US" dirty="0"/>
              <a:t>Theories change frequently.</a:t>
            </a:r>
          </a:p>
        </p:txBody>
      </p:sp>
    </p:spTree>
    <p:extLst>
      <p:ext uri="{BB962C8B-B14F-4D97-AF65-F5344CB8AC3E}">
        <p14:creationId xmlns:p14="http://schemas.microsoft.com/office/powerpoint/2010/main" val="308646494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danger of false sciences.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example of Astrology…</a:t>
            </a:r>
          </a:p>
          <a:p>
            <a:pPr lvl="1"/>
            <a:r>
              <a:rPr lang="en-US" dirty="0"/>
              <a:t>Practiced for many centuries</a:t>
            </a:r>
          </a:p>
          <a:p>
            <a:pPr lvl="1"/>
            <a:r>
              <a:rPr lang="en-US" dirty="0"/>
              <a:t>Part of many cultures</a:t>
            </a:r>
          </a:p>
          <a:p>
            <a:pPr lvl="1"/>
            <a:r>
              <a:rPr lang="en-US" dirty="0"/>
              <a:t>A seeming path to meaning or success</a:t>
            </a:r>
          </a:p>
          <a:p>
            <a:pPr lvl="1"/>
            <a:r>
              <a:rPr lang="en-US" dirty="0"/>
              <a:t>Followed by many leaders</a:t>
            </a:r>
          </a:p>
          <a:p>
            <a:pPr lvl="1"/>
            <a:r>
              <a:rPr lang="en-US" dirty="0"/>
              <a:t>If the Moon can sway tides…</a:t>
            </a:r>
          </a:p>
          <a:p>
            <a:pPr lvl="1"/>
            <a:r>
              <a:rPr lang="en-US" dirty="0"/>
              <a:t>As an ART, it has different measurements</a:t>
            </a:r>
          </a:p>
          <a:p>
            <a:pPr lvl="1"/>
            <a:r>
              <a:rPr lang="en-US" dirty="0"/>
              <a:t>It seems to work often</a:t>
            </a:r>
          </a:p>
        </p:txBody>
      </p:sp>
    </p:spTree>
    <p:extLst>
      <p:ext uri="{BB962C8B-B14F-4D97-AF65-F5344CB8AC3E}">
        <p14:creationId xmlns:p14="http://schemas.microsoft.com/office/powerpoint/2010/main" val="284303917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uses of Psychology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864008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uses of Psychology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Through study, we can help people get better results in their living.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86400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i="1" dirty="0"/>
              <a:t>Psychology</a:t>
            </a:r>
            <a:r>
              <a:rPr lang="en-US" sz="4000" dirty="0"/>
              <a:t> is the study of human behaviors and cognitive activities.</a:t>
            </a:r>
          </a:p>
          <a:p>
            <a:pPr lvl="1"/>
            <a:r>
              <a:rPr lang="en-US" sz="3600" dirty="0"/>
              <a:t>Behaviors are actions observable and measurable by others</a:t>
            </a:r>
          </a:p>
          <a:p>
            <a:pPr lvl="1"/>
            <a:r>
              <a:rPr lang="en-US" sz="3600" dirty="0"/>
              <a:t>Cognitive Activities are mental processes</a:t>
            </a:r>
          </a:p>
          <a:p>
            <a:pPr lvl="1"/>
            <a:r>
              <a:rPr lang="en-US" sz="3600" dirty="0"/>
              <a:t>Emotions are studied as well</a:t>
            </a:r>
          </a:p>
        </p:txBody>
      </p:sp>
    </p:spTree>
    <p:extLst>
      <p:ext uri="{BB962C8B-B14F-4D97-AF65-F5344CB8AC3E}">
        <p14:creationId xmlns:p14="http://schemas.microsoft.com/office/powerpoint/2010/main" val="1034484288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uses of Psychology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Through study, we can help people get better results in their living.</a:t>
            </a:r>
          </a:p>
          <a:p>
            <a:r>
              <a:rPr lang="en-US" dirty="0"/>
              <a:t>Theories help us predict and then modify behavior.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58237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science?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r>
              <a:rPr lang="en-US" sz="4000" dirty="0"/>
              <a:t>Natural Science vs. Social Science</a:t>
            </a:r>
          </a:p>
          <a:p>
            <a:endParaRPr lang="en-US" sz="4000" dirty="0"/>
          </a:p>
          <a:p>
            <a:r>
              <a:rPr lang="en-US" sz="4000" dirty="0"/>
              <a:t>Even the definition is relatively new</a:t>
            </a:r>
          </a:p>
          <a:p>
            <a:endParaRPr lang="en-US" sz="4000" dirty="0"/>
          </a:p>
          <a:p>
            <a:r>
              <a:rPr lang="en-US" sz="4000" dirty="0"/>
              <a:t>Begins with an hypothesis</a:t>
            </a:r>
          </a:p>
        </p:txBody>
      </p:sp>
    </p:spTree>
    <p:extLst>
      <p:ext uri="{BB962C8B-B14F-4D97-AF65-F5344CB8AC3E}">
        <p14:creationId xmlns:p14="http://schemas.microsoft.com/office/powerpoint/2010/main" val="39242462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71" y="0"/>
            <a:ext cx="5248275" cy="283845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2487455"/>
            <a:ext cx="6400800" cy="4370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65690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i="1" dirty="0"/>
              <a:t>The real purpose of the scientific method is to make sure Nature hasn’t misled you into thinking you know something you don’t actually know.</a:t>
            </a:r>
          </a:p>
          <a:p>
            <a:pPr marL="0" indent="0">
              <a:buNone/>
            </a:pPr>
            <a:endParaRPr lang="en-US" sz="4000" dirty="0"/>
          </a:p>
          <a:p>
            <a:pPr marL="2286000" lvl="5" indent="0">
              <a:buNone/>
            </a:pPr>
            <a:r>
              <a:rPr lang="en-US" sz="2800" dirty="0"/>
              <a:t>	Robert </a:t>
            </a:r>
            <a:r>
              <a:rPr lang="en-US" sz="2800" dirty="0" err="1"/>
              <a:t>Pirsig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07870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Scientific Method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/>
          </a:bodyPr>
          <a:lstStyle/>
          <a:p>
            <a:r>
              <a:rPr lang="en-US" dirty="0"/>
              <a:t>Observe a Phenomenon</a:t>
            </a:r>
          </a:p>
        </p:txBody>
      </p:sp>
    </p:spTree>
    <p:extLst>
      <p:ext uri="{BB962C8B-B14F-4D97-AF65-F5344CB8AC3E}">
        <p14:creationId xmlns:p14="http://schemas.microsoft.com/office/powerpoint/2010/main" val="15146133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18748</TotalTime>
  <Words>1422</Words>
  <Application>Microsoft Office PowerPoint</Application>
  <PresentationFormat>On-screen Show (4:3)</PresentationFormat>
  <Paragraphs>252</Paragraphs>
  <Slides>50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50</vt:i4>
      </vt:variant>
    </vt:vector>
  </HeadingPairs>
  <TitlesOfParts>
    <vt:vector size="53" baseType="lpstr">
      <vt:lpstr>Arial</vt:lpstr>
      <vt:lpstr>Calibri</vt:lpstr>
      <vt:lpstr>Office Theme</vt:lpstr>
      <vt:lpstr>Unit 1</vt:lpstr>
      <vt:lpstr>Definitions</vt:lpstr>
      <vt:lpstr>Definitions</vt:lpstr>
      <vt:lpstr>Definitions</vt:lpstr>
      <vt:lpstr>Definitions</vt:lpstr>
      <vt:lpstr>What is a science?</vt:lpstr>
      <vt:lpstr>PowerPoint Presentation</vt:lpstr>
      <vt:lpstr>PowerPoint Presentation</vt:lpstr>
      <vt:lpstr>Scientific Method</vt:lpstr>
      <vt:lpstr>Scientific Method</vt:lpstr>
      <vt:lpstr>Scientific Method</vt:lpstr>
      <vt:lpstr>Scientific Method</vt:lpstr>
      <vt:lpstr>Scientific Method</vt:lpstr>
      <vt:lpstr>Scientific Method</vt:lpstr>
      <vt:lpstr>Scientific Method</vt:lpstr>
      <vt:lpstr>Scientific Method</vt:lpstr>
      <vt:lpstr>Scientific Method</vt:lpstr>
      <vt:lpstr>Scientific Method</vt:lpstr>
      <vt:lpstr>PowerPoint Presentation</vt:lpstr>
      <vt:lpstr>René Descartes</vt:lpstr>
      <vt:lpstr>Other Developments</vt:lpstr>
      <vt:lpstr>Things to be..</vt:lpstr>
      <vt:lpstr>Things to be..</vt:lpstr>
      <vt:lpstr>Things to be..</vt:lpstr>
      <vt:lpstr>Things to be..</vt:lpstr>
      <vt:lpstr>Things to be..</vt:lpstr>
      <vt:lpstr>Things to be..</vt:lpstr>
      <vt:lpstr>Things to be..</vt:lpstr>
      <vt:lpstr>Traps to Avoid</vt:lpstr>
      <vt:lpstr>Traps to Avoid</vt:lpstr>
      <vt:lpstr>Traps to Avoid</vt:lpstr>
      <vt:lpstr>Traps to Avoid</vt:lpstr>
      <vt:lpstr>Traps to Avoid</vt:lpstr>
      <vt:lpstr>Traps to Avoid</vt:lpstr>
      <vt:lpstr>Traps to Avoid</vt:lpstr>
      <vt:lpstr>True or False?</vt:lpstr>
      <vt:lpstr>True or False?</vt:lpstr>
      <vt:lpstr>True or False?</vt:lpstr>
      <vt:lpstr>True or False?</vt:lpstr>
      <vt:lpstr>True or False?</vt:lpstr>
      <vt:lpstr>True or False?</vt:lpstr>
      <vt:lpstr>True or False?</vt:lpstr>
      <vt:lpstr>True or False?</vt:lpstr>
      <vt:lpstr>True or False?</vt:lpstr>
      <vt:lpstr>True or False?</vt:lpstr>
      <vt:lpstr>So, why is Psychology “inexact”?</vt:lpstr>
      <vt:lpstr>The danger of false sciences.</vt:lpstr>
      <vt:lpstr>The uses of Psychology</vt:lpstr>
      <vt:lpstr>The uses of Psychology</vt:lpstr>
      <vt:lpstr>The uses of Psychology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</dc:title>
  <dc:creator>David</dc:creator>
  <cp:lastModifiedBy>user</cp:lastModifiedBy>
  <cp:revision>37</cp:revision>
  <dcterms:created xsi:type="dcterms:W3CDTF">2014-07-23T18:59:02Z</dcterms:created>
  <dcterms:modified xsi:type="dcterms:W3CDTF">2019-08-03T20:19:40Z</dcterms:modified>
</cp:coreProperties>
</file>