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86" r:id="rId3"/>
    <p:sldId id="259" r:id="rId4"/>
    <p:sldId id="260" r:id="rId5"/>
    <p:sldId id="327" r:id="rId6"/>
    <p:sldId id="292" r:id="rId7"/>
    <p:sldId id="325" r:id="rId8"/>
    <p:sldId id="324" r:id="rId9"/>
    <p:sldId id="299" r:id="rId10"/>
    <p:sldId id="300" r:id="rId11"/>
    <p:sldId id="270" r:id="rId12"/>
    <p:sldId id="271" r:id="rId13"/>
    <p:sldId id="301" r:id="rId14"/>
    <p:sldId id="302" r:id="rId15"/>
    <p:sldId id="266" r:id="rId16"/>
    <p:sldId id="267" r:id="rId17"/>
    <p:sldId id="303" r:id="rId18"/>
    <p:sldId id="263" r:id="rId19"/>
    <p:sldId id="265" r:id="rId20"/>
    <p:sldId id="304" r:id="rId21"/>
    <p:sldId id="328" r:id="rId22"/>
    <p:sldId id="305" r:id="rId23"/>
    <p:sldId id="306" r:id="rId24"/>
    <p:sldId id="268" r:id="rId25"/>
    <p:sldId id="307" r:id="rId26"/>
    <p:sldId id="269" r:id="rId27"/>
    <p:sldId id="308" r:id="rId28"/>
    <p:sldId id="309" r:id="rId29"/>
    <p:sldId id="310" r:id="rId30"/>
    <p:sldId id="314" r:id="rId31"/>
    <p:sldId id="315" r:id="rId32"/>
    <p:sldId id="316" r:id="rId33"/>
    <p:sldId id="317" r:id="rId34"/>
    <p:sldId id="311" r:id="rId35"/>
    <p:sldId id="312" r:id="rId36"/>
    <p:sldId id="319" r:id="rId37"/>
    <p:sldId id="274" r:id="rId38"/>
    <p:sldId id="320" r:id="rId39"/>
    <p:sldId id="321" r:id="rId40"/>
    <p:sldId id="322" r:id="rId41"/>
    <p:sldId id="323" r:id="rId42"/>
    <p:sldId id="330" r:id="rId43"/>
    <p:sldId id="329" r:id="rId44"/>
    <p:sldId id="293" r:id="rId45"/>
    <p:sldId id="257" r:id="rId46"/>
    <p:sldId id="258" r:id="rId47"/>
    <p:sldId id="281" r:id="rId48"/>
    <p:sldId id="282" r:id="rId49"/>
    <p:sldId id="284" r:id="rId50"/>
    <p:sldId id="285" r:id="rId51"/>
    <p:sldId id="283" r:id="rId5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1458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228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tableStyles" Target="tableStyle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42F51B-75FA-4EE9-B473-5EE03C091777}" type="datetimeFigureOut">
              <a:rPr lang="en-US" smtClean="0"/>
              <a:t>8/21/2016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15AB7-AB2D-4EC5-98F8-E5998800DF70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42F51B-75FA-4EE9-B473-5EE03C091777}" type="datetimeFigureOut">
              <a:rPr lang="en-US" smtClean="0"/>
              <a:t>8/21/2016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15AB7-AB2D-4EC5-98F8-E5998800DF7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42F51B-75FA-4EE9-B473-5EE03C091777}" type="datetimeFigureOut">
              <a:rPr lang="en-US" smtClean="0"/>
              <a:t>8/21/2016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15AB7-AB2D-4EC5-98F8-E5998800DF7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685800" y="609600"/>
            <a:ext cx="7772400" cy="5486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8E7841-1CFC-4751-8781-0CBEDEB6970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188078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42F51B-75FA-4EE9-B473-5EE03C091777}" type="datetimeFigureOut">
              <a:rPr lang="en-US" smtClean="0"/>
              <a:t>8/21/2016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15AB7-AB2D-4EC5-98F8-E5998800DF7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42F51B-75FA-4EE9-B473-5EE03C091777}" type="datetimeFigureOut">
              <a:rPr lang="en-US" smtClean="0"/>
              <a:t>8/21/2016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15AB7-AB2D-4EC5-98F8-E5998800DF70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42F51B-75FA-4EE9-B473-5EE03C091777}" type="datetimeFigureOut">
              <a:rPr lang="en-US" smtClean="0"/>
              <a:t>8/21/2016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15AB7-AB2D-4EC5-98F8-E5998800DF7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42F51B-75FA-4EE9-B473-5EE03C091777}" type="datetimeFigureOut">
              <a:rPr lang="en-US" smtClean="0"/>
              <a:t>8/21/2016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15AB7-AB2D-4EC5-98F8-E5998800DF7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42F51B-75FA-4EE9-B473-5EE03C091777}" type="datetimeFigureOut">
              <a:rPr lang="en-US" smtClean="0"/>
              <a:t>8/21/2016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15AB7-AB2D-4EC5-98F8-E5998800DF7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42F51B-75FA-4EE9-B473-5EE03C091777}" type="datetimeFigureOut">
              <a:rPr lang="en-US" smtClean="0"/>
              <a:t>8/21/2016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15AB7-AB2D-4EC5-98F8-E5998800DF7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42F51B-75FA-4EE9-B473-5EE03C091777}" type="datetimeFigureOut">
              <a:rPr lang="en-US" smtClean="0"/>
              <a:t>8/21/2016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15AB7-AB2D-4EC5-98F8-E5998800DF7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42F51B-75FA-4EE9-B473-5EE03C091777}" type="datetimeFigureOut">
              <a:rPr lang="en-US" smtClean="0"/>
              <a:t>8/21/2016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71D15AB7-AB2D-4EC5-98F8-E5998800DF70}" type="slidenum">
              <a:rPr lang="en-US" smtClean="0"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6C42F51B-75FA-4EE9-B473-5EE03C091777}" type="datetimeFigureOut">
              <a:rPr lang="en-US" smtClean="0"/>
              <a:t>8/21/2016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1D15AB7-AB2D-4EC5-98F8-E5998800DF70}" type="slidenum">
              <a:rPr lang="en-US" smtClean="0"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2.xml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Relationship Id="rId4" Type="http://schemas.openxmlformats.org/officeDocument/2006/relationships/hyperlink" Target="../../../../../../Music/Beatles/Rock%20'n'%20Roll/Helter%20Skelter.wma" TargetMode="Externa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Psychological Disorders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Behavior patterns or mental processes that cause personal suffering or interfere with daily life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68343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Schizophrenia &amp; Psychotic D.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Schizotypal</a:t>
            </a:r>
          </a:p>
          <a:p>
            <a:r>
              <a:rPr lang="en-US" sz="3600" dirty="0" smtClean="0"/>
              <a:t>Delusional</a:t>
            </a:r>
          </a:p>
          <a:p>
            <a:r>
              <a:rPr lang="en-US" sz="3600" dirty="0" smtClean="0"/>
              <a:t>Schizophreniform</a:t>
            </a:r>
          </a:p>
          <a:p>
            <a:r>
              <a:rPr lang="en-US" sz="3600" dirty="0" smtClean="0"/>
              <a:t>Schizophrenia</a:t>
            </a:r>
          </a:p>
          <a:p>
            <a:r>
              <a:rPr lang="en-US" sz="3600" dirty="0" smtClean="0"/>
              <a:t>Schizoaffective</a:t>
            </a:r>
          </a:p>
          <a:p>
            <a:r>
              <a:rPr lang="en-US" sz="3600" dirty="0" smtClean="0"/>
              <a:t>Catatonia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28245743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Schizophrenia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i="1" dirty="0" smtClean="0"/>
              <a:t>Paranoid</a:t>
            </a:r>
            <a:r>
              <a:rPr lang="en-US" b="1" dirty="0" smtClean="0"/>
              <a:t> – delusions (grandeur, persecution, jealousy); auditory hallucinations; not-so-bizarre: agitated, confused, afraid</a:t>
            </a:r>
          </a:p>
          <a:p>
            <a:endParaRPr lang="en-US" b="1" dirty="0" smtClean="0"/>
          </a:p>
          <a:p>
            <a:r>
              <a:rPr lang="en-US" b="1" i="1" dirty="0" smtClean="0"/>
              <a:t>Disorganized</a:t>
            </a:r>
            <a:r>
              <a:rPr lang="en-US" b="1" dirty="0" smtClean="0"/>
              <a:t> – incoherent thoughts; disorganized behavior; disordered delusions; nonsensical; loss of body awareness and functions</a:t>
            </a:r>
          </a:p>
          <a:p>
            <a:endParaRPr lang="en-US" b="1" dirty="0" smtClean="0"/>
          </a:p>
          <a:p>
            <a:r>
              <a:rPr lang="en-US" b="1" i="1" dirty="0" smtClean="0"/>
              <a:t>Catatonic</a:t>
            </a:r>
            <a:r>
              <a:rPr lang="en-US" b="1" dirty="0" smtClean="0"/>
              <a:t> – disturbances of movement; odd positions and flexibility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61097472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Schizophrenia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800" b="1" dirty="0" smtClean="0"/>
              <a:t>Where does it come from?</a:t>
            </a:r>
          </a:p>
          <a:p>
            <a:pPr lvl="1"/>
            <a:r>
              <a:rPr lang="en-US" sz="2500" b="1" dirty="0" smtClean="0"/>
              <a:t>Psychoanalytic – the id overwhelms the ego, forcing it to regress and confuse fantasy with reality</a:t>
            </a:r>
          </a:p>
          <a:p>
            <a:pPr lvl="3"/>
            <a:r>
              <a:rPr lang="en-US" b="1" dirty="0" smtClean="0"/>
              <a:t>Modern: familial with intense emotions and 		pushy critical attitudes</a:t>
            </a:r>
          </a:p>
          <a:p>
            <a:pPr lvl="3"/>
            <a:endParaRPr lang="en-US" b="1" dirty="0" smtClean="0"/>
          </a:p>
          <a:p>
            <a:pPr lvl="1"/>
            <a:r>
              <a:rPr lang="en-US" sz="2500" b="1" dirty="0" smtClean="0"/>
              <a:t>Biological – hereditary, loss of synapses, pregnancy complications, widened sulci, too much dopamine</a:t>
            </a:r>
          </a:p>
          <a:p>
            <a:pPr marL="393192" lvl="1" indent="0">
              <a:buNone/>
            </a:pPr>
            <a:endParaRPr lang="en-US" sz="2500" b="1" dirty="0"/>
          </a:p>
        </p:txBody>
      </p:sp>
    </p:spTree>
    <p:extLst>
      <p:ext uri="{BB962C8B-B14F-4D97-AF65-F5344CB8AC3E}">
        <p14:creationId xmlns:p14="http://schemas.microsoft.com/office/powerpoint/2010/main" val="253938464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Bipolar Disorder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sz="4400" dirty="0" smtClean="0"/>
          </a:p>
          <a:p>
            <a:endParaRPr lang="en-US" sz="4400" dirty="0"/>
          </a:p>
          <a:p>
            <a:r>
              <a:rPr lang="en-US" sz="4400" dirty="0" smtClean="0"/>
              <a:t>Manic-Depressive</a:t>
            </a: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214469988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Depressive Disorder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400" dirty="0" smtClean="0"/>
              <a:t>Major Depression</a:t>
            </a:r>
          </a:p>
          <a:p>
            <a:endParaRPr lang="en-US" sz="4400" dirty="0" smtClean="0"/>
          </a:p>
          <a:p>
            <a:r>
              <a:rPr lang="en-US" sz="4400" dirty="0" smtClean="0"/>
              <a:t>Dysthymia</a:t>
            </a:r>
          </a:p>
          <a:p>
            <a:endParaRPr lang="en-US" sz="4400" dirty="0" smtClean="0"/>
          </a:p>
          <a:p>
            <a:r>
              <a:rPr lang="en-US" sz="4400" dirty="0" smtClean="0"/>
              <a:t>Premenstrual Dysphoric</a:t>
            </a: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395618768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Depressive Disorder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i="1" dirty="0" smtClean="0"/>
              <a:t>Major Depression </a:t>
            </a:r>
            <a:r>
              <a:rPr lang="en-US" b="1" dirty="0" smtClean="0"/>
              <a:t>– 8 to 18% of the population</a:t>
            </a:r>
          </a:p>
          <a:p>
            <a:pPr lvl="1"/>
            <a:r>
              <a:rPr lang="en-US" b="1" dirty="0" smtClean="0"/>
              <a:t>Persistent, most of the day</a:t>
            </a:r>
          </a:p>
          <a:p>
            <a:pPr lvl="1"/>
            <a:r>
              <a:rPr lang="en-US" b="1" dirty="0" smtClean="0"/>
              <a:t>Loss of interest/pleasure in activities</a:t>
            </a:r>
          </a:p>
          <a:p>
            <a:pPr lvl="1"/>
            <a:r>
              <a:rPr lang="en-US" b="1" dirty="0" smtClean="0"/>
              <a:t>Significant weight change</a:t>
            </a:r>
          </a:p>
          <a:p>
            <a:pPr lvl="1"/>
            <a:r>
              <a:rPr lang="en-US" b="1" dirty="0" smtClean="0"/>
              <a:t>Sleep changes</a:t>
            </a:r>
          </a:p>
          <a:p>
            <a:pPr lvl="1"/>
            <a:r>
              <a:rPr lang="en-US" b="1" dirty="0" smtClean="0"/>
              <a:t>Reaction changes</a:t>
            </a:r>
          </a:p>
          <a:p>
            <a:pPr lvl="1"/>
            <a:r>
              <a:rPr lang="en-US" b="1" dirty="0" smtClean="0"/>
              <a:t>Fatigue</a:t>
            </a:r>
          </a:p>
          <a:p>
            <a:pPr lvl="1"/>
            <a:r>
              <a:rPr lang="en-US" b="1" dirty="0" smtClean="0"/>
              <a:t>Worthlessness or guilt</a:t>
            </a:r>
          </a:p>
          <a:p>
            <a:pPr lvl="1"/>
            <a:r>
              <a:rPr lang="en-US" b="1" dirty="0" smtClean="0"/>
              <a:t>Concentration lapses, decision-making problems</a:t>
            </a:r>
          </a:p>
          <a:p>
            <a:pPr lvl="1"/>
            <a:r>
              <a:rPr lang="en-US" b="1" dirty="0" smtClean="0"/>
              <a:t>Recurring death/suicide ideations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85730863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Depressive Disorders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b="1" dirty="0"/>
          </a:p>
          <a:p>
            <a:r>
              <a:rPr lang="en-US" sz="2800" b="1" dirty="0" smtClean="0"/>
              <a:t>Where do they come from?</a:t>
            </a:r>
          </a:p>
          <a:p>
            <a:pPr lvl="1"/>
            <a:r>
              <a:rPr lang="en-US" sz="2800" b="1" dirty="0" smtClean="0"/>
              <a:t>Psychoanalytic = displaced anger from childhood loss</a:t>
            </a:r>
          </a:p>
          <a:p>
            <a:pPr lvl="1"/>
            <a:r>
              <a:rPr lang="en-US" sz="2800" b="1" dirty="0" smtClean="0"/>
              <a:t>Learning = “learned helplessness”</a:t>
            </a:r>
          </a:p>
          <a:p>
            <a:pPr lvl="1"/>
            <a:r>
              <a:rPr lang="en-US" sz="2800" b="1" dirty="0" smtClean="0"/>
              <a:t>Cognitive = Due to our explanations or negativity, we create a cycle and change</a:t>
            </a:r>
          </a:p>
          <a:p>
            <a:pPr lvl="1"/>
            <a:r>
              <a:rPr lang="en-US" sz="2800" b="1" dirty="0" smtClean="0"/>
              <a:t>Biological = Familial; Serotonin &amp; Noradrenaline</a:t>
            </a:r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81312739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Anxiety Disorder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600" b="1" dirty="0" smtClean="0"/>
              <a:t>Separation Anxiety</a:t>
            </a:r>
          </a:p>
          <a:p>
            <a:r>
              <a:rPr lang="en-US" sz="3600" b="1" dirty="0" smtClean="0"/>
              <a:t>Social Anxiety</a:t>
            </a:r>
          </a:p>
          <a:p>
            <a:r>
              <a:rPr lang="en-US" sz="3600" b="1" dirty="0" smtClean="0"/>
              <a:t>Panic Disorder</a:t>
            </a:r>
          </a:p>
          <a:p>
            <a:r>
              <a:rPr lang="en-US" sz="3600" b="1" dirty="0" smtClean="0"/>
              <a:t>Agoraphobia</a:t>
            </a:r>
          </a:p>
          <a:p>
            <a:r>
              <a:rPr lang="en-US" sz="3600" b="1" dirty="0" smtClean="0"/>
              <a:t>Generalized Anxiety Disorder</a:t>
            </a:r>
          </a:p>
          <a:p>
            <a:r>
              <a:rPr lang="en-US" sz="3600" b="1" dirty="0" smtClean="0"/>
              <a:t>Other Phobias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008396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Anxiety Disorders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sz="3600" dirty="0" smtClean="0"/>
          </a:p>
          <a:p>
            <a:r>
              <a:rPr lang="en-US" sz="3600" dirty="0" smtClean="0"/>
              <a:t>Phobias – must lead to avoidance</a:t>
            </a:r>
          </a:p>
          <a:p>
            <a:endParaRPr lang="en-US" sz="3600" dirty="0" smtClean="0"/>
          </a:p>
          <a:p>
            <a:pPr lvl="1"/>
            <a:r>
              <a:rPr lang="en-US" sz="2800" dirty="0" smtClean="0"/>
              <a:t>Zoo- , </a:t>
            </a:r>
            <a:r>
              <a:rPr lang="en-US" sz="2800" dirty="0" err="1" smtClean="0"/>
              <a:t>Claustro</a:t>
            </a:r>
            <a:r>
              <a:rPr lang="en-US" sz="2800" dirty="0" smtClean="0"/>
              <a:t>- , Acro- , </a:t>
            </a:r>
            <a:r>
              <a:rPr lang="en-US" sz="2800" dirty="0" err="1" smtClean="0"/>
              <a:t>Arachno</a:t>
            </a:r>
            <a:r>
              <a:rPr lang="en-US" sz="2800" dirty="0" smtClean="0"/>
              <a:t>- , </a:t>
            </a:r>
            <a:r>
              <a:rPr lang="en-US" sz="2800" dirty="0" err="1" smtClean="0"/>
              <a:t>Coulro</a:t>
            </a:r>
            <a:r>
              <a:rPr lang="en-US" sz="2800" dirty="0" smtClean="0"/>
              <a:t>-</a:t>
            </a:r>
          </a:p>
          <a:p>
            <a:pPr lvl="1"/>
            <a:endParaRPr lang="en-US" dirty="0" smtClean="0"/>
          </a:p>
          <a:p>
            <a:pPr marL="393192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38144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Anxiety Disorders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Where do they come from?</a:t>
            </a:r>
          </a:p>
          <a:p>
            <a:pPr lvl="1"/>
            <a:r>
              <a:rPr lang="en-US" sz="3200" dirty="0" smtClean="0"/>
              <a:t>Psychoanalytic = repressed childhood sexual or aggression ideas</a:t>
            </a:r>
          </a:p>
          <a:p>
            <a:pPr lvl="1"/>
            <a:r>
              <a:rPr lang="en-US" sz="3200" dirty="0" smtClean="0"/>
              <a:t>Learning = conditioned in childhood</a:t>
            </a:r>
          </a:p>
          <a:p>
            <a:pPr lvl="1"/>
            <a:r>
              <a:rPr lang="en-US" sz="3200" dirty="0" smtClean="0"/>
              <a:t>Biological = genetic / evolutionary</a:t>
            </a:r>
          </a:p>
          <a:p>
            <a:pPr lvl="1"/>
            <a:r>
              <a:rPr lang="en-US" sz="3200" dirty="0" smtClean="0"/>
              <a:t>Cognitive = exaggerated threats, helpless to deal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4057299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800" dirty="0" smtClean="0"/>
              <a:t>Acute ?</a:t>
            </a:r>
          </a:p>
          <a:p>
            <a:endParaRPr lang="en-US" sz="4800" dirty="0"/>
          </a:p>
          <a:p>
            <a:r>
              <a:rPr lang="en-US" sz="4800" dirty="0" smtClean="0"/>
              <a:t>OR</a:t>
            </a:r>
          </a:p>
          <a:p>
            <a:endParaRPr lang="en-US" sz="4800" dirty="0"/>
          </a:p>
          <a:p>
            <a:r>
              <a:rPr lang="en-US" sz="4800" dirty="0" smtClean="0"/>
              <a:t>Chronic ?</a:t>
            </a:r>
          </a:p>
        </p:txBody>
      </p:sp>
    </p:spTree>
    <p:extLst>
      <p:ext uri="{BB962C8B-B14F-4D97-AF65-F5344CB8AC3E}">
        <p14:creationId xmlns:p14="http://schemas.microsoft.com/office/powerpoint/2010/main" val="25620862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Obsessive-Compulsive related D.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000" dirty="0" smtClean="0"/>
              <a:t>Obsessive-Compulsive</a:t>
            </a:r>
          </a:p>
          <a:p>
            <a:r>
              <a:rPr lang="en-US" sz="4000" dirty="0" smtClean="0"/>
              <a:t>Body Dysmorphic Disorder</a:t>
            </a:r>
          </a:p>
          <a:p>
            <a:r>
              <a:rPr lang="en-US" sz="4000" dirty="0" smtClean="0"/>
              <a:t>Hoarding</a:t>
            </a:r>
          </a:p>
          <a:p>
            <a:r>
              <a:rPr lang="en-US" sz="4000" dirty="0" smtClean="0"/>
              <a:t>Trichotillomania</a:t>
            </a:r>
          </a:p>
          <a:p>
            <a:r>
              <a:rPr lang="en-US" sz="4000" dirty="0" smtClean="0"/>
              <a:t>Excoriation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389861209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are the most common…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OBSESSIONS ?</a:t>
            </a:r>
          </a:p>
          <a:p>
            <a:pPr lvl="1"/>
            <a:r>
              <a:rPr lang="en-US" dirty="0" smtClean="0"/>
              <a:t>40% are concerned with dirt and germs</a:t>
            </a:r>
          </a:p>
          <a:p>
            <a:pPr lvl="1"/>
            <a:r>
              <a:rPr lang="en-US" dirty="0" smtClean="0"/>
              <a:t>24% expect something terrible to happen</a:t>
            </a:r>
          </a:p>
          <a:p>
            <a:pPr lvl="1"/>
            <a:r>
              <a:rPr lang="en-US" dirty="0" smtClean="0"/>
              <a:t>17% desire symmetry, order, or exactness</a:t>
            </a:r>
          </a:p>
          <a:p>
            <a:pPr lvl="1"/>
            <a:endParaRPr lang="en-US" dirty="0"/>
          </a:p>
          <a:p>
            <a:r>
              <a:rPr lang="en-US" dirty="0" smtClean="0"/>
              <a:t>COMPULSIONS ?</a:t>
            </a:r>
          </a:p>
          <a:p>
            <a:pPr lvl="1"/>
            <a:r>
              <a:rPr lang="en-US" dirty="0" smtClean="0"/>
              <a:t>85% excessively wash hands, bathe, brush teeth, etc.</a:t>
            </a:r>
          </a:p>
          <a:p>
            <a:pPr lvl="1"/>
            <a:r>
              <a:rPr lang="en-US" dirty="0" smtClean="0"/>
              <a:t>51% repeat rituals</a:t>
            </a:r>
          </a:p>
          <a:p>
            <a:pPr lvl="1"/>
            <a:r>
              <a:rPr lang="en-US" dirty="0" smtClean="0"/>
              <a:t>46% check doors, locks, appliances, homework (!)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176750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Trauma &amp; Stressor related D.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000" dirty="0" smtClean="0"/>
              <a:t>Reactive Attachment</a:t>
            </a:r>
          </a:p>
          <a:p>
            <a:r>
              <a:rPr lang="en-US" sz="4000" dirty="0" smtClean="0"/>
              <a:t>Disinhibited Social Engagement</a:t>
            </a:r>
          </a:p>
          <a:p>
            <a:r>
              <a:rPr lang="en-US" sz="4000" dirty="0" smtClean="0"/>
              <a:t>Post-Traumatic Stress Disorder</a:t>
            </a:r>
          </a:p>
          <a:p>
            <a:r>
              <a:rPr lang="en-US" sz="4000" dirty="0" smtClean="0"/>
              <a:t>Acute Stress Disorder</a:t>
            </a:r>
          </a:p>
          <a:p>
            <a:r>
              <a:rPr lang="en-US" sz="4000" dirty="0" smtClean="0"/>
              <a:t>Adjustment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191432165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Dissociative Disorder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sz="4000" dirty="0" smtClean="0"/>
          </a:p>
          <a:p>
            <a:r>
              <a:rPr lang="en-US" sz="4000" dirty="0" smtClean="0"/>
              <a:t>Dissociative Identity Disorder</a:t>
            </a:r>
          </a:p>
          <a:p>
            <a:endParaRPr lang="en-US" sz="4000" dirty="0" smtClean="0"/>
          </a:p>
          <a:p>
            <a:r>
              <a:rPr lang="en-US" sz="4000" dirty="0" smtClean="0"/>
              <a:t>Dissociative Amnesia (Fugue)</a:t>
            </a:r>
          </a:p>
          <a:p>
            <a:endParaRPr lang="en-US" sz="4000" dirty="0" smtClean="0"/>
          </a:p>
          <a:p>
            <a:r>
              <a:rPr lang="en-US" sz="4000" dirty="0" smtClean="0"/>
              <a:t>Depersonalization/</a:t>
            </a:r>
            <a:r>
              <a:rPr lang="en-US" sz="4000" dirty="0" err="1" smtClean="0"/>
              <a:t>Derealization</a:t>
            </a:r>
            <a:endParaRPr lang="en-US" sz="4000" dirty="0" smtClean="0"/>
          </a:p>
        </p:txBody>
      </p:sp>
    </p:spTree>
    <p:extLst>
      <p:ext uri="{BB962C8B-B14F-4D97-AF65-F5344CB8AC3E}">
        <p14:creationId xmlns:p14="http://schemas.microsoft.com/office/powerpoint/2010/main" val="341038263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Dissociative Disorders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sz="2800" b="1" dirty="0"/>
          </a:p>
          <a:p>
            <a:r>
              <a:rPr lang="en-US" sz="2800" b="1" dirty="0" smtClean="0"/>
              <a:t>Where do they come from?</a:t>
            </a:r>
          </a:p>
          <a:p>
            <a:endParaRPr lang="en-US" sz="2800" b="1" dirty="0" smtClean="0"/>
          </a:p>
          <a:p>
            <a:pPr lvl="1"/>
            <a:r>
              <a:rPr lang="en-US" sz="2800" b="1" dirty="0" smtClean="0"/>
              <a:t>Psychoanalytic – to repress unacceptable urges</a:t>
            </a:r>
          </a:p>
          <a:p>
            <a:pPr lvl="1"/>
            <a:endParaRPr lang="en-US" sz="2800" b="1" dirty="0" smtClean="0"/>
          </a:p>
          <a:p>
            <a:pPr lvl="1"/>
            <a:r>
              <a:rPr lang="en-US" sz="2800" b="1" dirty="0" smtClean="0"/>
              <a:t>Learning – we simply forget, to avoid stress</a:t>
            </a:r>
          </a:p>
          <a:p>
            <a:pPr marL="393192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237939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Somatic Symptom Disorders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3600" dirty="0" smtClean="0"/>
              <a:t>Illness Anxiety</a:t>
            </a:r>
          </a:p>
          <a:p>
            <a:endParaRPr lang="en-US" sz="3600" dirty="0" smtClean="0"/>
          </a:p>
          <a:p>
            <a:r>
              <a:rPr lang="en-US" sz="3600" dirty="0" smtClean="0"/>
              <a:t>Conversion Disorder</a:t>
            </a:r>
          </a:p>
          <a:p>
            <a:endParaRPr lang="en-US" sz="3600" dirty="0" smtClean="0"/>
          </a:p>
          <a:p>
            <a:r>
              <a:rPr lang="en-US" sz="3600" dirty="0" smtClean="0"/>
              <a:t>Psychological Factor Affecting Disorder</a:t>
            </a:r>
          </a:p>
          <a:p>
            <a:endParaRPr lang="en-US" sz="3600" dirty="0" smtClean="0"/>
          </a:p>
          <a:p>
            <a:r>
              <a:rPr lang="en-US" sz="3600" dirty="0" smtClean="0"/>
              <a:t>Factitious (Self or By Proxy)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92703375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Somatic Symptom Disorders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400" b="1" dirty="0" smtClean="0"/>
              <a:t>Focus on physical symptoms  (no faking)</a:t>
            </a:r>
          </a:p>
          <a:p>
            <a:pPr marL="0" indent="0">
              <a:buNone/>
            </a:pPr>
            <a:endParaRPr lang="en-US" sz="2400" b="1" i="1" dirty="0" smtClean="0"/>
          </a:p>
          <a:p>
            <a:r>
              <a:rPr lang="en-US" sz="2400" b="1" i="1" dirty="0" smtClean="0"/>
              <a:t>Hypochondriasis ?</a:t>
            </a:r>
          </a:p>
          <a:p>
            <a:pPr marL="0" indent="0">
              <a:buNone/>
            </a:pPr>
            <a:endParaRPr lang="en-US" sz="2400" b="1" dirty="0"/>
          </a:p>
          <a:p>
            <a:r>
              <a:rPr lang="en-US" sz="2400" b="1" dirty="0" smtClean="0"/>
              <a:t>Where do they come from?</a:t>
            </a:r>
          </a:p>
          <a:p>
            <a:pPr lvl="1"/>
            <a:r>
              <a:rPr lang="en-US" b="1" dirty="0" smtClean="0"/>
              <a:t>Psychoanalytic – repressed urges become physical</a:t>
            </a:r>
          </a:p>
          <a:p>
            <a:pPr lvl="2"/>
            <a:r>
              <a:rPr lang="en-US" sz="2000" b="1" dirty="0" smtClean="0"/>
              <a:t>Look for a connection</a:t>
            </a:r>
          </a:p>
          <a:p>
            <a:pPr lvl="2"/>
            <a:endParaRPr lang="en-US" sz="2000" b="1" dirty="0" smtClean="0"/>
          </a:p>
          <a:p>
            <a:pPr lvl="1"/>
            <a:r>
              <a:rPr lang="en-US" b="1" dirty="0" smtClean="0"/>
              <a:t>Behavioral – means of escape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2903552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Feeding &amp; Eating Disorders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000" dirty="0" smtClean="0"/>
              <a:t>Pica</a:t>
            </a:r>
          </a:p>
          <a:p>
            <a:r>
              <a:rPr lang="en-US" sz="4000" dirty="0" smtClean="0"/>
              <a:t>Rumination</a:t>
            </a:r>
          </a:p>
          <a:p>
            <a:r>
              <a:rPr lang="en-US" sz="4000" dirty="0" smtClean="0"/>
              <a:t>Avoidant/Restrictive Food Intake</a:t>
            </a:r>
          </a:p>
          <a:p>
            <a:r>
              <a:rPr lang="en-US" sz="4000" dirty="0" smtClean="0"/>
              <a:t>Anorexia Nervosa</a:t>
            </a:r>
          </a:p>
          <a:p>
            <a:r>
              <a:rPr lang="en-US" sz="4000" dirty="0" smtClean="0"/>
              <a:t>Bulimia Nervosa</a:t>
            </a:r>
          </a:p>
          <a:p>
            <a:r>
              <a:rPr lang="en-US" sz="4000" dirty="0" smtClean="0"/>
              <a:t>Binge-Eating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274028907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Elimination Disorders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sz="4800" dirty="0" smtClean="0"/>
          </a:p>
          <a:p>
            <a:r>
              <a:rPr lang="en-US" sz="4800" dirty="0" smtClean="0"/>
              <a:t>Enuresis</a:t>
            </a:r>
          </a:p>
          <a:p>
            <a:endParaRPr lang="en-US" sz="4800" dirty="0" smtClean="0"/>
          </a:p>
          <a:p>
            <a:r>
              <a:rPr lang="en-US" sz="4800" dirty="0" smtClean="0"/>
              <a:t>Encopresis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123006842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Sleep-Wake Disorders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sz="3000" b="1" dirty="0" smtClean="0"/>
              <a:t>Insomnia</a:t>
            </a:r>
          </a:p>
          <a:p>
            <a:r>
              <a:rPr lang="en-US" sz="3000" b="1" dirty="0" err="1" smtClean="0"/>
              <a:t>Hypersomnolence</a:t>
            </a:r>
            <a:endParaRPr lang="en-US" sz="3000" b="1" dirty="0" smtClean="0"/>
          </a:p>
          <a:p>
            <a:r>
              <a:rPr lang="en-US" sz="3000" b="1" dirty="0" smtClean="0"/>
              <a:t>Narcolepsy</a:t>
            </a:r>
          </a:p>
          <a:p>
            <a:r>
              <a:rPr lang="en-US" sz="3000" b="1" dirty="0" smtClean="0"/>
              <a:t>Breathing-Related</a:t>
            </a:r>
          </a:p>
          <a:p>
            <a:pPr lvl="1"/>
            <a:r>
              <a:rPr lang="en-US" sz="2600" b="1" dirty="0" smtClean="0"/>
              <a:t>Apnea</a:t>
            </a:r>
          </a:p>
          <a:p>
            <a:pPr lvl="1"/>
            <a:r>
              <a:rPr lang="en-US" sz="2600" b="1" dirty="0" smtClean="0"/>
              <a:t>Hypoventilation</a:t>
            </a:r>
          </a:p>
          <a:p>
            <a:pPr lvl="1"/>
            <a:r>
              <a:rPr lang="en-US" sz="2600" b="1" dirty="0" smtClean="0"/>
              <a:t>Circadian</a:t>
            </a:r>
          </a:p>
          <a:p>
            <a:r>
              <a:rPr lang="en-US" sz="3000" b="1" dirty="0" smtClean="0"/>
              <a:t>Parasomnias</a:t>
            </a:r>
          </a:p>
          <a:p>
            <a:pPr lvl="1"/>
            <a:r>
              <a:rPr lang="en-US" sz="2600" b="1" dirty="0" smtClean="0"/>
              <a:t>Non-REM Arousal (Walking or Terrors)</a:t>
            </a:r>
          </a:p>
          <a:p>
            <a:pPr lvl="1"/>
            <a:r>
              <a:rPr lang="en-US" sz="2600" b="1" dirty="0" smtClean="0"/>
              <a:t>REM Arousal</a:t>
            </a:r>
          </a:p>
          <a:p>
            <a:pPr lvl="1"/>
            <a:r>
              <a:rPr lang="en-US" sz="2600" b="1" dirty="0" smtClean="0"/>
              <a:t>Nightmare</a:t>
            </a:r>
          </a:p>
          <a:p>
            <a:pPr lvl="1"/>
            <a:r>
              <a:rPr lang="en-US" sz="2600" b="1" dirty="0" smtClean="0"/>
              <a:t>Restless Leg Syndrome</a:t>
            </a:r>
            <a:endParaRPr lang="en-US" b="1" dirty="0" smtClean="0"/>
          </a:p>
        </p:txBody>
      </p:sp>
    </p:spTree>
    <p:extLst>
      <p:ext uri="{BB962C8B-B14F-4D97-AF65-F5344CB8AC3E}">
        <p14:creationId xmlns:p14="http://schemas.microsoft.com/office/powerpoint/2010/main" val="8195332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Psychological Disorders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000" dirty="0" smtClean="0"/>
              <a:t>Criminals ?</a:t>
            </a:r>
          </a:p>
          <a:p>
            <a:endParaRPr lang="en-US" sz="4000" dirty="0" smtClean="0"/>
          </a:p>
          <a:p>
            <a:r>
              <a:rPr lang="en-US" sz="4000" dirty="0" smtClean="0"/>
              <a:t>Shackles</a:t>
            </a:r>
          </a:p>
          <a:p>
            <a:r>
              <a:rPr lang="en-US" sz="4000" dirty="0" smtClean="0"/>
              <a:t>Straightjackets</a:t>
            </a:r>
          </a:p>
          <a:p>
            <a:r>
              <a:rPr lang="en-US" sz="4000" dirty="0" smtClean="0"/>
              <a:t>Electroshock Therapy</a:t>
            </a:r>
          </a:p>
          <a:p>
            <a:r>
              <a:rPr lang="en-US" sz="4000" dirty="0" smtClean="0"/>
              <a:t>Frontal Lobotomy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15516139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Sexual Dysfunctions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Delayed or Premature Ejaculation</a:t>
            </a:r>
          </a:p>
          <a:p>
            <a:r>
              <a:rPr lang="en-US" sz="3200" dirty="0" smtClean="0"/>
              <a:t>Erectile Dysfunction</a:t>
            </a:r>
          </a:p>
          <a:p>
            <a:r>
              <a:rPr lang="en-US" sz="3200" dirty="0" smtClean="0"/>
              <a:t>Female Orgasmic Disorder</a:t>
            </a:r>
          </a:p>
          <a:p>
            <a:r>
              <a:rPr lang="en-US" sz="3200" dirty="0" smtClean="0"/>
              <a:t>Female Interest/Arousal Disorder</a:t>
            </a:r>
          </a:p>
          <a:p>
            <a:r>
              <a:rPr lang="en-US" sz="3200" dirty="0" err="1" smtClean="0"/>
              <a:t>Genito</a:t>
            </a:r>
            <a:r>
              <a:rPr lang="en-US" sz="3200" dirty="0" smtClean="0"/>
              <a:t>-Pelvic Pain</a:t>
            </a:r>
          </a:p>
          <a:p>
            <a:r>
              <a:rPr lang="en-US" sz="3200" dirty="0" smtClean="0"/>
              <a:t>Male Hypoactive  Desire Disorder</a:t>
            </a:r>
          </a:p>
          <a:p>
            <a:r>
              <a:rPr lang="en-US" sz="3200" dirty="0" smtClean="0"/>
              <a:t>Substance/Medicine-Induced Dysfunction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282024603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Gender Dysphoria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sz="4400" dirty="0" smtClean="0"/>
              <a:t>Divided by Children &amp; Adults</a:t>
            </a: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2771894680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Disruptive, Impulse-Control, &amp; Conduct Disorders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2800" b="1" dirty="0" smtClean="0"/>
              <a:t>Oppositional-Defiant D.</a:t>
            </a:r>
          </a:p>
          <a:p>
            <a:endParaRPr lang="en-US" sz="2800" b="1" dirty="0" smtClean="0"/>
          </a:p>
          <a:p>
            <a:r>
              <a:rPr lang="en-US" sz="2800" b="1" dirty="0" smtClean="0"/>
              <a:t>Intermittent Explosive D.</a:t>
            </a:r>
          </a:p>
          <a:p>
            <a:endParaRPr lang="en-US" sz="2800" b="1" dirty="0" smtClean="0"/>
          </a:p>
          <a:p>
            <a:r>
              <a:rPr lang="en-US" sz="2800" b="1" dirty="0" smtClean="0"/>
              <a:t>Conduct D. – bullying, fighting, cruelty, destructive, rule-breaking</a:t>
            </a:r>
          </a:p>
          <a:p>
            <a:endParaRPr lang="en-US" sz="2800" b="1" dirty="0" smtClean="0"/>
          </a:p>
          <a:p>
            <a:r>
              <a:rPr lang="en-US" sz="2800" b="1" dirty="0" smtClean="0"/>
              <a:t>Pyromania (DSM)</a:t>
            </a:r>
          </a:p>
          <a:p>
            <a:endParaRPr lang="en-US" sz="2800" b="1" dirty="0" smtClean="0"/>
          </a:p>
          <a:p>
            <a:r>
              <a:rPr lang="en-US" sz="2800" b="1" dirty="0" smtClean="0"/>
              <a:t>Kleptomania (DSM)</a:t>
            </a:r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2888261603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Substance-Related &amp; Addictive D.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18362977"/>
              </p:ext>
            </p:extLst>
          </p:nvPr>
        </p:nvGraphicFramePr>
        <p:xfrm>
          <a:off x="457200" y="1935163"/>
          <a:ext cx="8229600" cy="3708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0"/>
                <a:gridCol w="2057400"/>
                <a:gridCol w="2057400"/>
                <a:gridCol w="20574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Substance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Use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Intoxication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Withdrawal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Alcohol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X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X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X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Caffeine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O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X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X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Cannabis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X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X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X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Hallucinogen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X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X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O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Inhalant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X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X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O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Opioid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X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X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X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Sedative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X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X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X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Stimulant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X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X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X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Tobacco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X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O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X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63495523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Substance-Related &amp; etc.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sz="3200" dirty="0" smtClean="0"/>
          </a:p>
          <a:p>
            <a:r>
              <a:rPr lang="en-US" sz="3200" dirty="0" smtClean="0"/>
              <a:t>Hallucinogen Persisting Perception D.</a:t>
            </a:r>
          </a:p>
          <a:p>
            <a:endParaRPr lang="en-US" sz="3200" dirty="0"/>
          </a:p>
          <a:p>
            <a:r>
              <a:rPr lang="en-US" sz="3200" dirty="0" smtClean="0"/>
              <a:t>Non-Substance Disorders</a:t>
            </a:r>
          </a:p>
          <a:p>
            <a:pPr lvl="1"/>
            <a:r>
              <a:rPr lang="en-US" sz="3200" dirty="0" smtClean="0"/>
              <a:t>Gambling Addiction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353623981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Neurocognitive Disorders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4000" dirty="0" smtClean="0"/>
              <a:t>Difficulties with: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r>
              <a:rPr lang="en-US" sz="3000" dirty="0" smtClean="0"/>
              <a:t>Major Disorders include Alzheimer’s, Traumatic Injury, Parkinson’s &amp; Huntington’s</a:t>
            </a:r>
          </a:p>
          <a:p>
            <a:endParaRPr lang="en-US" sz="3000" dirty="0" smtClean="0"/>
          </a:p>
          <a:p>
            <a:r>
              <a:rPr lang="en-US" sz="3000" dirty="0" smtClean="0"/>
              <a:t>Minor D. could be any in the chart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4156404"/>
              </p:ext>
            </p:extLst>
          </p:nvPr>
        </p:nvGraphicFramePr>
        <p:xfrm>
          <a:off x="609600" y="2514600"/>
          <a:ext cx="8077200" cy="1371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38600"/>
                <a:gridCol w="4038600"/>
              </a:tblGrid>
              <a:tr h="370840"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/>
                        <a:t>Complex Attention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/>
                        <a:t>Executive Function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/>
                        <a:t>Learning &amp; Memory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/>
                        <a:t>Language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/>
                        <a:t>Perceptual-Motor Function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/>
                        <a:t>Social Cognition</a:t>
                      </a: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75698541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Personality Disorders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3200" dirty="0" smtClean="0"/>
              <a:t>General</a:t>
            </a:r>
          </a:p>
          <a:p>
            <a:endParaRPr lang="en-US" sz="2800" dirty="0" smtClean="0"/>
          </a:p>
          <a:p>
            <a:r>
              <a:rPr lang="en-US" sz="3200" dirty="0" smtClean="0"/>
              <a:t>Cluster A: Paranoid, Schizoid, Schizotypal</a:t>
            </a:r>
          </a:p>
          <a:p>
            <a:endParaRPr lang="en-US" sz="2800" dirty="0" smtClean="0"/>
          </a:p>
          <a:p>
            <a:r>
              <a:rPr lang="en-US" sz="3200" dirty="0" smtClean="0"/>
              <a:t>Cluster B: Antisocial, Borderline, Histrionic, and Narcissistic</a:t>
            </a:r>
          </a:p>
          <a:p>
            <a:endParaRPr lang="en-US" sz="3200" dirty="0" smtClean="0"/>
          </a:p>
          <a:p>
            <a:r>
              <a:rPr lang="en-US" sz="3200" dirty="0" smtClean="0"/>
              <a:t>Cluster C: Avoidant, Dependent, &amp; Obsessive-Compulsive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910410013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Personality Disorders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000" dirty="0" smtClean="0"/>
              <a:t>Where do they come from?</a:t>
            </a:r>
          </a:p>
          <a:p>
            <a:pPr lvl="1"/>
            <a:r>
              <a:rPr lang="en-US" sz="3200" dirty="0" smtClean="0"/>
              <a:t>Psychoanalytic = Arrested Development</a:t>
            </a:r>
          </a:p>
          <a:p>
            <a:pPr lvl="1"/>
            <a:r>
              <a:rPr lang="en-US" sz="3200" dirty="0" smtClean="0"/>
              <a:t>Cognitive = Thought Processes</a:t>
            </a:r>
          </a:p>
          <a:p>
            <a:pPr lvl="1"/>
            <a:r>
              <a:rPr lang="en-US" sz="3200" dirty="0" smtClean="0"/>
              <a:t>Learning = Examples in Environment</a:t>
            </a:r>
          </a:p>
          <a:p>
            <a:pPr lvl="1"/>
            <a:r>
              <a:rPr lang="en-US" sz="3200" dirty="0" smtClean="0"/>
              <a:t>Biological = Heredity &amp; Development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720101195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Paraphilic Disorders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3200" dirty="0" smtClean="0"/>
              <a:t>Voyeuristic</a:t>
            </a:r>
          </a:p>
          <a:p>
            <a:r>
              <a:rPr lang="en-US" sz="3200" dirty="0" smtClean="0"/>
              <a:t>Exhibitionistic</a:t>
            </a:r>
          </a:p>
          <a:p>
            <a:r>
              <a:rPr lang="en-US" sz="3200" dirty="0" err="1" smtClean="0"/>
              <a:t>Frotteuristic</a:t>
            </a:r>
            <a:endParaRPr lang="en-US" sz="3200" dirty="0" smtClean="0"/>
          </a:p>
          <a:p>
            <a:r>
              <a:rPr lang="en-US" sz="3200" dirty="0" smtClean="0"/>
              <a:t>Masochism</a:t>
            </a:r>
          </a:p>
          <a:p>
            <a:r>
              <a:rPr lang="en-US" sz="3200" dirty="0" smtClean="0"/>
              <a:t>Sadism</a:t>
            </a:r>
          </a:p>
          <a:p>
            <a:r>
              <a:rPr lang="en-US" sz="3200" dirty="0" smtClean="0"/>
              <a:t>Pedophilic</a:t>
            </a:r>
          </a:p>
          <a:p>
            <a:r>
              <a:rPr lang="en-US" sz="3200" dirty="0" err="1" smtClean="0"/>
              <a:t>Transvestic</a:t>
            </a:r>
            <a:endParaRPr lang="en-US" sz="3200" dirty="0" smtClean="0"/>
          </a:p>
          <a:p>
            <a:r>
              <a:rPr lang="en-US" sz="3200" dirty="0" smtClean="0"/>
              <a:t>Fetishistic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6578605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OTHER Mental Disorders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sz="3600" dirty="0" smtClean="0"/>
              <a:t>Either due to a medical condition or an unspecified cause.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6726851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Psychological Disorders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For people aged 15 – 44, it is the leading cause of disability.</a:t>
            </a:r>
          </a:p>
          <a:p>
            <a:r>
              <a:rPr lang="en-US" sz="3600" dirty="0" smtClean="0"/>
              <a:t>26.2% of adults have a diagnosable disorder</a:t>
            </a:r>
          </a:p>
          <a:p>
            <a:pPr lvl="1"/>
            <a:r>
              <a:rPr lang="en-US" sz="3200" dirty="0" smtClean="0"/>
              <a:t>6% are serious</a:t>
            </a:r>
          </a:p>
          <a:p>
            <a:pPr lvl="1"/>
            <a:r>
              <a:rPr lang="en-US" sz="3200" dirty="0" smtClean="0"/>
              <a:t>90% of suicides</a:t>
            </a:r>
          </a:p>
          <a:p>
            <a:r>
              <a:rPr lang="en-US" sz="3600" dirty="0" smtClean="0"/>
              <a:t>47.1 million doctor visits per year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42705129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Medically-Induced…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sz="3600" dirty="0" smtClean="0"/>
              <a:t>Movement and Adverse Effects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831679252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OTHER Conditions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2800" b="1" dirty="0" smtClean="0"/>
              <a:t>Includes people who:</a:t>
            </a:r>
          </a:p>
          <a:p>
            <a:pPr lvl="1"/>
            <a:r>
              <a:rPr lang="en-US" sz="2800" b="1" dirty="0" smtClean="0"/>
              <a:t>Seek too much clinical attention</a:t>
            </a:r>
          </a:p>
          <a:p>
            <a:pPr lvl="1"/>
            <a:endParaRPr lang="en-US" sz="2800" b="1" dirty="0" smtClean="0"/>
          </a:p>
          <a:p>
            <a:pPr lvl="1"/>
            <a:r>
              <a:rPr lang="en-US" sz="2800" b="1" dirty="0" smtClean="0"/>
              <a:t>Have problems dealing with their occupation, housing, or economic conditions</a:t>
            </a:r>
          </a:p>
          <a:p>
            <a:pPr lvl="1"/>
            <a:endParaRPr lang="en-US" sz="2800" b="1" dirty="0" smtClean="0"/>
          </a:p>
          <a:p>
            <a:pPr lvl="1"/>
            <a:r>
              <a:rPr lang="en-US" sz="2800" b="1" dirty="0" smtClean="0"/>
              <a:t>Struggle with Relationships or Family</a:t>
            </a:r>
          </a:p>
          <a:p>
            <a:pPr lvl="1"/>
            <a:endParaRPr lang="en-US" sz="2800" b="1" dirty="0" smtClean="0"/>
          </a:p>
          <a:p>
            <a:pPr lvl="1"/>
            <a:r>
              <a:rPr lang="en-US" sz="2800" b="1" dirty="0" smtClean="0"/>
              <a:t>Suffer from abuse, neglect, or psychological abuse</a:t>
            </a:r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3544259536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Can I inherit a disorder?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Bipolar Disorder		@84%</a:t>
            </a:r>
          </a:p>
          <a:p>
            <a:r>
              <a:rPr lang="en-US" dirty="0" smtClean="0"/>
              <a:t>Schizophrenia		@81%</a:t>
            </a:r>
          </a:p>
          <a:p>
            <a:r>
              <a:rPr lang="en-US" dirty="0" smtClean="0"/>
              <a:t>Anorexia Nervosa	@60%</a:t>
            </a:r>
          </a:p>
          <a:p>
            <a:r>
              <a:rPr lang="en-US" dirty="0" smtClean="0"/>
              <a:t>Major Depression	@37%</a:t>
            </a:r>
          </a:p>
          <a:p>
            <a:r>
              <a:rPr lang="en-US" dirty="0" smtClean="0"/>
              <a:t>Generalized Anxiety	@28%</a:t>
            </a:r>
          </a:p>
          <a:p>
            <a:endParaRPr lang="en-US" dirty="0"/>
          </a:p>
          <a:p>
            <a:r>
              <a:rPr lang="en-US" dirty="0" smtClean="0"/>
              <a:t>REMEMBER – This is reflective, not predictive.</a:t>
            </a:r>
          </a:p>
          <a:p>
            <a:pPr lvl="1"/>
            <a:r>
              <a:rPr lang="en-US" dirty="0" smtClean="0"/>
              <a:t>Do not assume that because your parent has a disorder that you are this likely to have one of your own.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4883324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/>
          <p:cNvGraphicFramePr>
            <a:graphicFrameLocks noGrp="1"/>
          </p:cNvGraphicFramePr>
          <p:nvPr>
            <p:ph/>
            <p:extLst>
              <p:ext uri="{D42A27DB-BD31-4B8C-83A1-F6EECF244321}">
                <p14:modId xmlns:p14="http://schemas.microsoft.com/office/powerpoint/2010/main" val="2576651992"/>
              </p:ext>
            </p:extLst>
          </p:nvPr>
        </p:nvGraphicFramePr>
        <p:xfrm>
          <a:off x="685800" y="152400"/>
          <a:ext cx="7772400" cy="6573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86200"/>
                <a:gridCol w="38862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Risk Factors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Protective Factors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Academic Failure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Aerobic exercise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Birth Complications or Low Weight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Secure, empowering community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Caring for persons with Disorders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Economic Independence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Child abuse or neglect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Effective parenting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Chronic insomnia or pain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Feelings of mastery</a:t>
                      </a:r>
                      <a:r>
                        <a:rPr lang="en-US" baseline="0" dirty="0" smtClean="0"/>
                        <a:t> or control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Family disorganization/conflict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Feelings of security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Low</a:t>
                      </a:r>
                      <a:r>
                        <a:rPr lang="en-US" baseline="0" dirty="0" smtClean="0"/>
                        <a:t> socioeconomic status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Literacy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Medical Illness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Positive attachment/early bonding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Neurochemical Imbalance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Positive parental relationships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Parental Disorders or substance abuse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Problem-solving</a:t>
                      </a:r>
                      <a:r>
                        <a:rPr lang="en-US" baseline="0" dirty="0" smtClean="0"/>
                        <a:t> skills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Personal loss/bereavement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Resilient</a:t>
                      </a:r>
                      <a:r>
                        <a:rPr lang="en-US" baseline="0" dirty="0" smtClean="0"/>
                        <a:t> coping w/ stress/adversity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Poor work skills and habits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Self-esteem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Reading or Sensory disabilities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Social &amp; work skills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Stress and Trauma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Support from family/friends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Substance Abuse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Social Incompetence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68305734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8800" dirty="0" smtClean="0"/>
              <a:t>What if you really </a:t>
            </a:r>
            <a:r>
              <a:rPr lang="en-US" sz="8800" u="sng" dirty="0" smtClean="0"/>
              <a:t>are</a:t>
            </a:r>
            <a:r>
              <a:rPr lang="en-US" sz="8800" dirty="0" smtClean="0"/>
              <a:t> a criminal?</a:t>
            </a:r>
            <a:endParaRPr lang="en-US" sz="8800" dirty="0"/>
          </a:p>
        </p:txBody>
      </p:sp>
    </p:spTree>
    <p:extLst>
      <p:ext uri="{BB962C8B-B14F-4D97-AF65-F5344CB8AC3E}">
        <p14:creationId xmlns:p14="http://schemas.microsoft.com/office/powerpoint/2010/main" val="2702065154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Insanity Defense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Legally, it is all or nothing</a:t>
            </a:r>
          </a:p>
          <a:p>
            <a:pPr lvl="1"/>
            <a:r>
              <a:rPr lang="en-US" sz="3200" dirty="0" smtClean="0"/>
              <a:t>Not a Psychological term</a:t>
            </a:r>
          </a:p>
          <a:p>
            <a:pPr lvl="1"/>
            <a:endParaRPr lang="en-US" sz="3200" dirty="0" smtClean="0"/>
          </a:p>
          <a:p>
            <a:r>
              <a:rPr lang="en-US" sz="3600" dirty="0" smtClean="0"/>
              <a:t>The </a:t>
            </a:r>
            <a:r>
              <a:rPr lang="en-US" sz="3600" dirty="0" err="1" smtClean="0"/>
              <a:t>M’Naghten</a:t>
            </a:r>
            <a:r>
              <a:rPr lang="en-US" sz="3600" dirty="0" smtClean="0"/>
              <a:t> Rule</a:t>
            </a:r>
          </a:p>
          <a:p>
            <a:pPr lvl="1"/>
            <a:r>
              <a:rPr lang="en-US" sz="3200" dirty="0" smtClean="0"/>
              <a:t>Did not understand the nature of the act</a:t>
            </a:r>
          </a:p>
          <a:p>
            <a:pPr lvl="2"/>
            <a:r>
              <a:rPr lang="en-US" sz="2800" dirty="0" smtClean="0"/>
              <a:t>OR</a:t>
            </a:r>
          </a:p>
          <a:p>
            <a:pPr lvl="1"/>
            <a:r>
              <a:rPr lang="en-US" sz="3200" dirty="0" smtClean="0"/>
              <a:t>Did not realize it was wrong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521185913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600" dirty="0" smtClean="0"/>
              <a:t>Insanity Defense</a:t>
            </a:r>
            <a:endParaRPr lang="en-US" sz="6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  <a:p>
            <a:r>
              <a:rPr lang="en-US" sz="6000" dirty="0" smtClean="0"/>
              <a:t>Famous Examples</a:t>
            </a:r>
            <a:endParaRPr lang="en-US" sz="6000" dirty="0"/>
          </a:p>
        </p:txBody>
      </p:sp>
    </p:spTree>
    <p:extLst>
      <p:ext uri="{BB962C8B-B14F-4D97-AF65-F5344CB8AC3E}">
        <p14:creationId xmlns:p14="http://schemas.microsoft.com/office/powerpoint/2010/main" val="947980991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1028" descr="C:\My Documents\My Pictures\60s stuff\desalvo.jpeg"/>
          <p:cNvPicPr>
            <a:picLocks noGrp="1" noChangeAspect="1" noChangeArrowheads="1"/>
          </p:cNvPicPr>
          <p:nvPr>
            <p:ph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381500" y="0"/>
            <a:ext cx="4762500" cy="6858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14339" name="Text Box 1029"/>
          <p:cNvSpPr txBox="1">
            <a:spLocks noChangeArrowheads="1"/>
          </p:cNvSpPr>
          <p:nvPr/>
        </p:nvSpPr>
        <p:spPr bwMode="auto">
          <a:xfrm>
            <a:off x="669925" y="1565275"/>
            <a:ext cx="2835275" cy="1736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5400">
                <a:solidFill>
                  <a:schemeClr val="bg1"/>
                </a:solidFill>
              </a:rPr>
              <a:t>Albert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5400">
                <a:solidFill>
                  <a:schemeClr val="bg1"/>
                </a:solidFill>
              </a:rPr>
              <a:t>DeSalvo</a:t>
            </a:r>
          </a:p>
        </p:txBody>
      </p:sp>
    </p:spTree>
    <p:extLst>
      <p:ext uri="{BB962C8B-B14F-4D97-AF65-F5344CB8AC3E}">
        <p14:creationId xmlns:p14="http://schemas.microsoft.com/office/powerpoint/2010/main" val="2453598306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50" name="Picture 4" descr="C:\My Documents\My Pictures\60s stuff\speck.jpeg"/>
          <p:cNvPicPr>
            <a:picLocks noGrp="1" noChangeAspect="1" noChangeArrowheads="1"/>
          </p:cNvPicPr>
          <p:nvPr>
            <p:ph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0" y="0"/>
            <a:ext cx="4921250" cy="6858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27651" name="Text Box 5"/>
          <p:cNvSpPr txBox="1">
            <a:spLocks noChangeArrowheads="1"/>
          </p:cNvSpPr>
          <p:nvPr/>
        </p:nvSpPr>
        <p:spPr bwMode="auto">
          <a:xfrm>
            <a:off x="5470525" y="736600"/>
            <a:ext cx="2112963" cy="1555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800"/>
              <a:t>Richard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800"/>
              <a:t>Speck</a:t>
            </a:r>
          </a:p>
        </p:txBody>
      </p:sp>
    </p:spTree>
    <p:extLst>
      <p:ext uri="{BB962C8B-B14F-4D97-AF65-F5344CB8AC3E}">
        <p14:creationId xmlns:p14="http://schemas.microsoft.com/office/powerpoint/2010/main" val="3277179561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altLang="en-US" smtClean="0"/>
          </a:p>
        </p:txBody>
      </p:sp>
      <p:sp>
        <p:nvSpPr>
          <p:cNvPr id="593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altLang="en-US" smtClean="0"/>
          </a:p>
        </p:txBody>
      </p:sp>
      <p:pic>
        <p:nvPicPr>
          <p:cNvPr id="59396" name="Picture 4" descr="C:\Documents and Settings\dwoody\My Documents\20th Century\Unit 6\60s stuff\patty bank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914400" y="3568700"/>
            <a:ext cx="5181600" cy="3289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9397" name="Picture 5" descr="C:\Documents and Settings\dwoody\My Documents\20th Century\Unit 6\60s stuff\patty mugshot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0400" y="3422650"/>
            <a:ext cx="5943600" cy="3435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9398" name="Picture 6" descr="C:\Documents and Settings\dwoody\My Documents\20th Century\Unit 6\60s stuff\patty sla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0200" y="17463"/>
            <a:ext cx="3733800" cy="3687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9399" name="Picture 7" descr="C:\Documents and Settings\dwoody\My Documents\20th Century\Unit 6\60s stuff\patty_hearst_02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438" y="17463"/>
            <a:ext cx="2687638" cy="3886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879745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2008 Study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8516709"/>
              </p:ext>
            </p:extLst>
          </p:nvPr>
        </p:nvGraphicFramePr>
        <p:xfrm>
          <a:off x="1676400" y="1935163"/>
          <a:ext cx="5181600" cy="3977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90800"/>
                <a:gridCol w="25908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Psychological</a:t>
                      </a:r>
                      <a:r>
                        <a:rPr lang="en-US" baseline="0" dirty="0" smtClean="0"/>
                        <a:t> Disorder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Percentage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Generalized</a:t>
                      </a:r>
                      <a:r>
                        <a:rPr lang="en-US" baseline="0" dirty="0" smtClean="0"/>
                        <a:t> Anxiety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3.1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Social Anxiety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6.8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Specific Phobia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8.7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Mood Disorder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9.5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Obsessive-Compulsive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1.0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Schizophrenia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1.1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PTSD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3.5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ADHD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4.1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Any Disorder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26.2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97146940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altLang="en-US" smtClean="0"/>
          </a:p>
        </p:txBody>
      </p:sp>
      <p:sp>
        <p:nvSpPr>
          <p:cNvPr id="686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altLang="en-US" smtClean="0"/>
          </a:p>
        </p:txBody>
      </p:sp>
      <p:pic>
        <p:nvPicPr>
          <p:cNvPr id="68612" name="Picture 4" descr="C:\Documents and Settings\dwoody\My Documents\20th Century\Unit 6\60s stuff\ted bundy 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5362575" cy="609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8613" name="Picture 5" descr="C:\Documents and Settings\dwoody\My Documents\20th Century\Unit 6\60s stuff\ted-bundy-in-court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0400" y="2286000"/>
            <a:ext cx="5943600" cy="457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334033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986" name="Picture 4" descr="C:\Documents and Settings\dwoody\My Documents\20th Century\Unit 6\60s stuff\charles-manson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457700" cy="4559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987" name="Picture 5" descr="C:\Documents and Settings\dwoody\My Documents\20th Century\Unit 6\60s stuff\manson girls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0500" y="3646488"/>
            <a:ext cx="5143500" cy="3211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988" name="Text Box 6"/>
          <p:cNvSpPr txBox="1">
            <a:spLocks noChangeArrowheads="1"/>
          </p:cNvSpPr>
          <p:nvPr/>
        </p:nvSpPr>
        <p:spPr bwMode="auto">
          <a:xfrm>
            <a:off x="5470525" y="307975"/>
            <a:ext cx="2308225" cy="1920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6000" i="1">
                <a:solidFill>
                  <a:srgbClr val="FF0066"/>
                </a:solidFill>
                <a:latin typeface="Myriad Web" pitchFamily="34" charset="0"/>
              </a:rPr>
              <a:t>Helter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6000" i="1">
                <a:solidFill>
                  <a:srgbClr val="FF0066"/>
                </a:solidFill>
                <a:latin typeface="Myriad Web" pitchFamily="34" charset="0"/>
              </a:rPr>
              <a:t>Skelter</a:t>
            </a:r>
          </a:p>
        </p:txBody>
      </p:sp>
      <p:sp>
        <p:nvSpPr>
          <p:cNvPr id="41989" name="Text Box 7"/>
          <p:cNvSpPr txBox="1">
            <a:spLocks noChangeArrowheads="1"/>
          </p:cNvSpPr>
          <p:nvPr/>
        </p:nvSpPr>
        <p:spPr bwMode="auto">
          <a:xfrm>
            <a:off x="6156325" y="2251075"/>
            <a:ext cx="6413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FF0066"/>
                </a:solidFill>
                <a:hlinkClick r:id="rId4" action="ppaction://hlinkfile"/>
              </a:rPr>
              <a:t>{~}</a:t>
            </a:r>
            <a:endParaRPr lang="en-US" altLang="en-US" sz="2400">
              <a:solidFill>
                <a:srgbClr val="FF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613158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Psychological Disorders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4 Key Features</a:t>
            </a:r>
          </a:p>
          <a:p>
            <a:pPr lvl="1"/>
            <a:r>
              <a:rPr lang="en-US" sz="3200" dirty="0" smtClean="0"/>
              <a:t>Typicality</a:t>
            </a:r>
          </a:p>
          <a:p>
            <a:pPr lvl="1"/>
            <a:r>
              <a:rPr lang="en-US" sz="3200" dirty="0" err="1" smtClean="0"/>
              <a:t>Maladaptivity</a:t>
            </a:r>
            <a:endParaRPr lang="en-US" sz="3200" dirty="0" smtClean="0"/>
          </a:p>
          <a:p>
            <a:pPr lvl="1"/>
            <a:r>
              <a:rPr lang="en-US" sz="3200" dirty="0" smtClean="0"/>
              <a:t>Emotional Discomfort</a:t>
            </a:r>
          </a:p>
          <a:p>
            <a:pPr lvl="1"/>
            <a:r>
              <a:rPr lang="en-US" sz="3200" dirty="0" smtClean="0"/>
              <a:t>Social Unacceptability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7250939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000" dirty="0" smtClean="0"/>
              <a:t>We are out to diagnose…</a:t>
            </a:r>
            <a:endParaRPr lang="en-US" sz="6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sz="8000" dirty="0" smtClean="0"/>
          </a:p>
          <a:p>
            <a:pPr marL="0" indent="0" algn="ctr">
              <a:buNone/>
            </a:pPr>
            <a:r>
              <a:rPr lang="en-US" sz="8000" dirty="0" smtClean="0"/>
              <a:t>EVERYONE !!!</a:t>
            </a:r>
            <a:endParaRPr lang="en-US" sz="8000" dirty="0"/>
          </a:p>
        </p:txBody>
      </p:sp>
    </p:spTree>
    <p:extLst>
      <p:ext uri="{BB962C8B-B14F-4D97-AF65-F5344CB8AC3E}">
        <p14:creationId xmlns:p14="http://schemas.microsoft.com/office/powerpoint/2010/main" val="32635737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Aspects for Diagnosis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specific, noticeable behavior or activity</a:t>
            </a:r>
          </a:p>
          <a:p>
            <a:r>
              <a:rPr lang="en-US" dirty="0" smtClean="0"/>
              <a:t>Symptoms and specifics are clinically significant</a:t>
            </a:r>
          </a:p>
          <a:p>
            <a:r>
              <a:rPr lang="en-US" dirty="0" smtClean="0"/>
              <a:t>Other causes have been ruled out</a:t>
            </a:r>
          </a:p>
          <a:p>
            <a:r>
              <a:rPr lang="en-US" dirty="0" smtClean="0"/>
              <a:t>There must be significant distress in social situations, work settings, or other major life activities</a:t>
            </a:r>
          </a:p>
          <a:p>
            <a:r>
              <a:rPr lang="en-US" dirty="0" smtClean="0"/>
              <a:t>There is usually a specific time component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637321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Neurodevelopmental Disorders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Intellectual Disability (Rated by Severity)</a:t>
            </a:r>
          </a:p>
          <a:p>
            <a:r>
              <a:rPr lang="en-US" dirty="0" smtClean="0"/>
              <a:t>Communication Disorders</a:t>
            </a:r>
          </a:p>
          <a:p>
            <a:pPr lvl="1"/>
            <a:r>
              <a:rPr lang="en-US" dirty="0" smtClean="0"/>
              <a:t>Such as Childhood-Onset Fluency Disorder</a:t>
            </a:r>
          </a:p>
          <a:p>
            <a:r>
              <a:rPr lang="en-US" dirty="0" smtClean="0"/>
              <a:t>Autism Spectrum</a:t>
            </a:r>
          </a:p>
          <a:p>
            <a:r>
              <a:rPr lang="en-US" dirty="0" smtClean="0"/>
              <a:t>ADD &amp; ADHD</a:t>
            </a:r>
          </a:p>
          <a:p>
            <a:r>
              <a:rPr lang="en-US" dirty="0" smtClean="0"/>
              <a:t>Specific Learning Disability</a:t>
            </a:r>
          </a:p>
          <a:p>
            <a:pPr lvl="1"/>
            <a:r>
              <a:rPr lang="en-US" dirty="0" smtClean="0"/>
              <a:t>The 3 R’s</a:t>
            </a:r>
          </a:p>
          <a:p>
            <a:r>
              <a:rPr lang="en-US" dirty="0" smtClean="0"/>
              <a:t>Motor Disorder</a:t>
            </a:r>
          </a:p>
          <a:p>
            <a:pPr lvl="1"/>
            <a:r>
              <a:rPr lang="en-US" dirty="0" smtClean="0"/>
              <a:t>Coordination, Tics, Stereotypic Movements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510301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9687</TotalTime>
  <Words>1106</Words>
  <Application>Microsoft Office PowerPoint</Application>
  <PresentationFormat>On-screen Show (4:3)</PresentationFormat>
  <Paragraphs>392</Paragraphs>
  <Slides>51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51</vt:i4>
      </vt:variant>
    </vt:vector>
  </HeadingPairs>
  <TitlesOfParts>
    <vt:vector size="52" baseType="lpstr">
      <vt:lpstr>Flow</vt:lpstr>
      <vt:lpstr>Psychological Disorders</vt:lpstr>
      <vt:lpstr>PowerPoint Presentation</vt:lpstr>
      <vt:lpstr>Psychological Disorders</vt:lpstr>
      <vt:lpstr>Psychological Disorders</vt:lpstr>
      <vt:lpstr>2008 Study</vt:lpstr>
      <vt:lpstr>Psychological Disorders</vt:lpstr>
      <vt:lpstr>We are out to diagnose…</vt:lpstr>
      <vt:lpstr>Aspects for Diagnosis</vt:lpstr>
      <vt:lpstr>Neurodevelopmental Disorders</vt:lpstr>
      <vt:lpstr>Schizophrenia &amp; Psychotic D.</vt:lpstr>
      <vt:lpstr>Schizophrenia</vt:lpstr>
      <vt:lpstr>Schizophrenia</vt:lpstr>
      <vt:lpstr>Bipolar Disorder</vt:lpstr>
      <vt:lpstr>Depressive Disorder</vt:lpstr>
      <vt:lpstr>Depressive Disorder</vt:lpstr>
      <vt:lpstr>Depressive Disorders</vt:lpstr>
      <vt:lpstr>Anxiety Disorder</vt:lpstr>
      <vt:lpstr>Anxiety Disorders</vt:lpstr>
      <vt:lpstr>Anxiety Disorders </vt:lpstr>
      <vt:lpstr>Obsessive-Compulsive related D.</vt:lpstr>
      <vt:lpstr>What are the most common…</vt:lpstr>
      <vt:lpstr>Trauma &amp; Stressor related D.</vt:lpstr>
      <vt:lpstr>Dissociative Disorder</vt:lpstr>
      <vt:lpstr>Dissociative Disorders</vt:lpstr>
      <vt:lpstr>Somatic Symptom Disorders</vt:lpstr>
      <vt:lpstr>Somatic Symptom Disorders</vt:lpstr>
      <vt:lpstr>Feeding &amp; Eating Disorders</vt:lpstr>
      <vt:lpstr>Elimination Disorders</vt:lpstr>
      <vt:lpstr>Sleep-Wake Disorders</vt:lpstr>
      <vt:lpstr>Sexual Dysfunctions</vt:lpstr>
      <vt:lpstr>Gender Dysphoria</vt:lpstr>
      <vt:lpstr>Disruptive, Impulse-Control, &amp; Conduct Disorders</vt:lpstr>
      <vt:lpstr>Substance-Related &amp; Addictive D.</vt:lpstr>
      <vt:lpstr>Substance-Related &amp; etc.</vt:lpstr>
      <vt:lpstr>Neurocognitive Disorders</vt:lpstr>
      <vt:lpstr>Personality Disorders</vt:lpstr>
      <vt:lpstr>Personality Disorders</vt:lpstr>
      <vt:lpstr>Paraphilic Disorders</vt:lpstr>
      <vt:lpstr>OTHER Mental Disorders</vt:lpstr>
      <vt:lpstr>Medically-Induced…</vt:lpstr>
      <vt:lpstr>OTHER Conditions</vt:lpstr>
      <vt:lpstr>Can I inherit a disorder? </vt:lpstr>
      <vt:lpstr>PowerPoint Presentation</vt:lpstr>
      <vt:lpstr>PowerPoint Presentation</vt:lpstr>
      <vt:lpstr>The Insanity Defense</vt:lpstr>
      <vt:lpstr>Insanity Defense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Psychological Disorders</dc:title>
  <dc:creator>David</dc:creator>
  <cp:lastModifiedBy>David</cp:lastModifiedBy>
  <cp:revision>65</cp:revision>
  <dcterms:created xsi:type="dcterms:W3CDTF">2015-04-12T20:56:30Z</dcterms:created>
  <dcterms:modified xsi:type="dcterms:W3CDTF">2016-08-22T01:32:43Z</dcterms:modified>
</cp:coreProperties>
</file>