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0" r:id="rId3"/>
    <p:sldId id="279" r:id="rId4"/>
    <p:sldId id="331" r:id="rId5"/>
    <p:sldId id="294" r:id="rId6"/>
    <p:sldId id="300" r:id="rId7"/>
    <p:sldId id="305" r:id="rId8"/>
    <p:sldId id="309" r:id="rId9"/>
    <p:sldId id="323" r:id="rId10"/>
    <p:sldId id="260" r:id="rId11"/>
    <p:sldId id="289" r:id="rId12"/>
    <p:sldId id="329" r:id="rId13"/>
    <p:sldId id="286" r:id="rId14"/>
    <p:sldId id="332" r:id="rId15"/>
    <p:sldId id="32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1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5643B-ED01-4059-892A-6DCFF889DD24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D7C59-64DB-4BB3-9EEE-55B2F5675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47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painting is by Salvador Dali.  What do you suppose it means?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D7C59-64DB-4BB3-9EEE-55B2F56750D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23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Episodic</a:t>
            </a:r>
            <a:r>
              <a:rPr lang="en-US" baseline="0" dirty="0"/>
              <a:t> is the things that happen to us.  Semantic is the meaning we attach to things.  Implicit is the memory we develop from participating in activities.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D7C59-64DB-4BB3-9EEE-55B2F56750D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344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</a:t>
            </a:r>
            <a:r>
              <a:rPr lang="en-US" baseline="0" dirty="0"/>
              <a:t> remember sounds longer than sights (unless we don’t).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D7C59-64DB-4BB3-9EEE-55B2F56750D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20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does music help our memory?  Think about memories you have from each of these senses.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D7C59-64DB-4BB3-9EEE-55B2F56750D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62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D7C59-64DB-4BB3-9EEE-55B2F56750D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06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D7C59-64DB-4BB3-9EEE-55B2F56750D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729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do TV shows always use Retrograde Amnesia as a plot device?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D7C59-64DB-4BB3-9EEE-55B2F56750D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299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Researchers in repressed</a:t>
            </a:r>
            <a:r>
              <a:rPr lang="en-US" baseline="0" dirty="0"/>
              <a:t> memory.  Likely believe strongly that many repressed memories are false.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D7C59-64DB-4BB3-9EEE-55B2F56750D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56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Finish up with Bryan.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D7C59-64DB-4BB3-9EEE-55B2F56750D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39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198B-45A7-4B4A-9AA6-DDE724329853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C430-0507-4701-A242-E90D64BD9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33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198B-45A7-4B4A-9AA6-DDE724329853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C430-0507-4701-A242-E90D64BD9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05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198B-45A7-4B4A-9AA6-DDE724329853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C430-0507-4701-A242-E90D64BD9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43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198B-45A7-4B4A-9AA6-DDE724329853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C430-0507-4701-A242-E90D64BD9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8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198B-45A7-4B4A-9AA6-DDE724329853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C430-0507-4701-A242-E90D64BD9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6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198B-45A7-4B4A-9AA6-DDE724329853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C430-0507-4701-A242-E90D64BD9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66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198B-45A7-4B4A-9AA6-DDE724329853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C430-0507-4701-A242-E90D64BD9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198B-45A7-4B4A-9AA6-DDE724329853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C430-0507-4701-A242-E90D64BD9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8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198B-45A7-4B4A-9AA6-DDE724329853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C430-0507-4701-A242-E90D64BD9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66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198B-45A7-4B4A-9AA6-DDE724329853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C430-0507-4701-A242-E90D64BD9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07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198B-45A7-4B4A-9AA6-DDE724329853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C430-0507-4701-A242-E90D64BD9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6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4198B-45A7-4B4A-9AA6-DDE724329853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DC430-0507-4701-A242-E90D64BD9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6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i="1" dirty="0">
                <a:latin typeface="Brush Script MT" panose="03060802040406070304" pitchFamily="66" charset="0"/>
              </a:rPr>
              <a:t>The Persistence of Memory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3657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98171"/>
            <a:ext cx="6429375" cy="4815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5191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Reyna &amp; Brainerd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solidFill>
                  <a:schemeClr val="tx2"/>
                </a:solidFill>
                <a:latin typeface="Brush Script MT" panose="03060802040406070304" pitchFamily="66" charset="0"/>
              </a:rPr>
              <a:t>The </a:t>
            </a:r>
          </a:p>
          <a:p>
            <a:pPr marL="0" indent="0">
              <a:buNone/>
            </a:pPr>
            <a:r>
              <a:rPr lang="en-US" sz="5400" dirty="0">
                <a:solidFill>
                  <a:schemeClr val="tx2"/>
                </a:solidFill>
                <a:latin typeface="Brush Script MT" panose="03060802040406070304" pitchFamily="66" charset="0"/>
              </a:rPr>
              <a:t>	Search </a:t>
            </a:r>
          </a:p>
          <a:p>
            <a:pPr marL="0" indent="0">
              <a:buNone/>
            </a:pPr>
            <a:r>
              <a:rPr lang="en-US" sz="5400" dirty="0">
                <a:solidFill>
                  <a:schemeClr val="tx2"/>
                </a:solidFill>
                <a:latin typeface="Brush Script MT" panose="03060802040406070304" pitchFamily="66" charset="0"/>
              </a:rPr>
              <a:t>		for </a:t>
            </a:r>
          </a:p>
          <a:p>
            <a:pPr marL="0" indent="0">
              <a:buNone/>
            </a:pPr>
            <a:r>
              <a:rPr lang="en-US" sz="5400" dirty="0">
                <a:solidFill>
                  <a:schemeClr val="tx2"/>
                </a:solidFill>
                <a:latin typeface="Brush Script MT" panose="03060802040406070304" pitchFamily="66" charset="0"/>
              </a:rPr>
              <a:t>			Repressed </a:t>
            </a:r>
          </a:p>
          <a:p>
            <a:pPr marL="0" indent="0">
              <a:buNone/>
            </a:pPr>
            <a:r>
              <a:rPr lang="en-US" sz="5400" dirty="0">
                <a:solidFill>
                  <a:schemeClr val="tx2"/>
                </a:solidFill>
                <a:latin typeface="Brush Script MT" panose="03060802040406070304" pitchFamily="66" charset="0"/>
              </a:rPr>
              <a:t>				Memories</a:t>
            </a:r>
          </a:p>
        </p:txBody>
      </p:sp>
    </p:spTree>
    <p:extLst>
      <p:ext uri="{BB962C8B-B14F-4D97-AF65-F5344CB8AC3E}">
        <p14:creationId xmlns:p14="http://schemas.microsoft.com/office/powerpoint/2010/main" val="826419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Reyna &amp; Brainerd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/>
              <a:t>Verbatim Trace Memory</a:t>
            </a:r>
          </a:p>
          <a:p>
            <a:r>
              <a:rPr lang="en-US" sz="4000" b="1" dirty="0"/>
              <a:t>Gist Trace Memory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3600" dirty="0">
                <a:solidFill>
                  <a:srgbClr val="FF0000"/>
                </a:solidFill>
              </a:rPr>
              <a:t>Kids may be more reliable witnesses!</a:t>
            </a:r>
          </a:p>
          <a:p>
            <a:r>
              <a:rPr lang="en-US" sz="3600" dirty="0">
                <a:solidFill>
                  <a:srgbClr val="FF0000"/>
                </a:solidFill>
              </a:rPr>
              <a:t>How about brain scans for lie detection?</a:t>
            </a:r>
          </a:p>
        </p:txBody>
      </p:sp>
    </p:spTree>
    <p:extLst>
      <p:ext uri="{BB962C8B-B14F-4D97-AF65-F5344CB8AC3E}">
        <p14:creationId xmlns:p14="http://schemas.microsoft.com/office/powerpoint/2010/main" val="93024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i="1" dirty="0"/>
              <a:t>“When memories are ‘recovered’ after long periods of amnesia, particularly when extraordinary means were used to secure the recovery of memory, there is a high probability that the memories are false.”</a:t>
            </a:r>
          </a:p>
          <a:p>
            <a:pPr lvl="6"/>
            <a:r>
              <a:rPr lang="en-US" dirty="0"/>
              <a:t>Royal College of Psychiatrists</a:t>
            </a:r>
          </a:p>
        </p:txBody>
      </p:sp>
    </p:spTree>
    <p:extLst>
      <p:ext uri="{BB962C8B-B14F-4D97-AF65-F5344CB8AC3E}">
        <p14:creationId xmlns:p14="http://schemas.microsoft.com/office/powerpoint/2010/main" val="2687930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</a:t>
            </a:r>
            <a:r>
              <a:rPr lang="en-US" i="1" dirty="0"/>
              <a:t>False</a:t>
            </a:r>
            <a:r>
              <a:rPr lang="en-US" dirty="0"/>
              <a:t> memories?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sz="3600" dirty="0"/>
              <a:t>They can be planted.</a:t>
            </a:r>
          </a:p>
          <a:p>
            <a:r>
              <a:rPr lang="en-US" sz="3600" dirty="0"/>
              <a:t>Certainty is no guarantee.</a:t>
            </a:r>
          </a:p>
          <a:p>
            <a:r>
              <a:rPr lang="en-US" sz="3600" dirty="0"/>
              <a:t>Source Confusion</a:t>
            </a:r>
          </a:p>
          <a:p>
            <a:r>
              <a:rPr lang="en-US" sz="3600" dirty="0"/>
              <a:t>Elaboration</a:t>
            </a:r>
          </a:p>
          <a:p>
            <a:r>
              <a:rPr lang="en-US" sz="3600" dirty="0"/>
              <a:t>Modification</a:t>
            </a:r>
          </a:p>
          <a:p>
            <a:r>
              <a:rPr lang="en-US" sz="3600" dirty="0"/>
              <a:t>Excess pressure for details</a:t>
            </a:r>
          </a:p>
          <a:p>
            <a:r>
              <a:rPr lang="en-US" sz="3600" dirty="0"/>
              <a:t>Wish fulfillment</a:t>
            </a:r>
          </a:p>
        </p:txBody>
      </p:sp>
    </p:spTree>
    <p:extLst>
      <p:ext uri="{BB962C8B-B14F-4D97-AF65-F5344CB8AC3E}">
        <p14:creationId xmlns:p14="http://schemas.microsoft.com/office/powerpoint/2010/main" val="424169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I improve my memory?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Take notes by hand</a:t>
            </a:r>
          </a:p>
          <a:p>
            <a:endParaRPr lang="en-US" sz="3600" dirty="0"/>
          </a:p>
          <a:p>
            <a:r>
              <a:rPr lang="en-US" sz="3600" dirty="0"/>
              <a:t>Use Context &amp; State-dependent Memory</a:t>
            </a:r>
          </a:p>
          <a:p>
            <a:endParaRPr lang="en-US" sz="3600" dirty="0"/>
          </a:p>
          <a:p>
            <a:r>
              <a:rPr lang="en-US" sz="3600" dirty="0"/>
              <a:t>Use small, separated study sessions</a:t>
            </a:r>
          </a:p>
          <a:p>
            <a:endParaRPr lang="en-US" sz="3600" dirty="0"/>
          </a:p>
          <a:p>
            <a:r>
              <a:rPr lang="en-US" sz="3600" dirty="0"/>
              <a:t>Sleep well and Dream!</a:t>
            </a:r>
          </a:p>
        </p:txBody>
      </p:sp>
    </p:spTree>
    <p:extLst>
      <p:ext uri="{BB962C8B-B14F-4D97-AF65-F5344CB8AC3E}">
        <p14:creationId xmlns:p14="http://schemas.microsoft.com/office/powerpoint/2010/main" val="4075842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I improve my memory?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/>
          </a:p>
          <a:p>
            <a:r>
              <a:rPr lang="en-US" sz="3600" dirty="0"/>
              <a:t>Drill and Practice – repetition</a:t>
            </a:r>
          </a:p>
          <a:p>
            <a:r>
              <a:rPr lang="en-US" sz="3600" dirty="0"/>
              <a:t>Make connections</a:t>
            </a:r>
          </a:p>
          <a:p>
            <a:r>
              <a:rPr lang="en-US" sz="3600" dirty="0"/>
              <a:t>Build Links</a:t>
            </a:r>
          </a:p>
          <a:p>
            <a:r>
              <a:rPr lang="en-US" sz="3600" dirty="0"/>
              <a:t>Mnemonics</a:t>
            </a:r>
          </a:p>
          <a:p>
            <a:r>
              <a:rPr lang="en-US" sz="3600" dirty="0"/>
              <a:t>Find Semantics!</a:t>
            </a:r>
          </a:p>
        </p:txBody>
      </p:sp>
    </p:spTree>
    <p:extLst>
      <p:ext uri="{BB962C8B-B14F-4D97-AF65-F5344CB8AC3E}">
        <p14:creationId xmlns:p14="http://schemas.microsoft.com/office/powerpoint/2010/main" val="994648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Types of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Episodic</a:t>
            </a:r>
          </a:p>
          <a:p>
            <a:endParaRPr lang="en-US" sz="4800" dirty="0"/>
          </a:p>
          <a:p>
            <a:r>
              <a:rPr lang="en-US" sz="4800" dirty="0"/>
              <a:t>Semantic</a:t>
            </a:r>
          </a:p>
          <a:p>
            <a:endParaRPr lang="en-US" sz="4800" dirty="0"/>
          </a:p>
          <a:p>
            <a:r>
              <a:rPr lang="en-US" sz="4800" dirty="0"/>
              <a:t>Implicit (Procedural)</a:t>
            </a:r>
          </a:p>
        </p:txBody>
      </p:sp>
    </p:spTree>
    <p:extLst>
      <p:ext uri="{BB962C8B-B14F-4D97-AF65-F5344CB8AC3E}">
        <p14:creationId xmlns:p14="http://schemas.microsoft.com/office/powerpoint/2010/main" val="148434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Processes of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Autofit/>
          </a:bodyPr>
          <a:lstStyle/>
          <a:p>
            <a:r>
              <a:rPr lang="en-US" sz="3600" b="1" dirty="0"/>
              <a:t>Encoding</a:t>
            </a:r>
          </a:p>
          <a:p>
            <a:pPr lvl="1"/>
            <a:r>
              <a:rPr lang="en-US" sz="3200" dirty="0"/>
              <a:t>Visual or Acoustic</a:t>
            </a:r>
          </a:p>
          <a:p>
            <a:pPr lvl="1"/>
            <a:r>
              <a:rPr lang="en-US" sz="3200" dirty="0"/>
              <a:t>Semantic</a:t>
            </a:r>
          </a:p>
          <a:p>
            <a:r>
              <a:rPr lang="en-US" sz="3600" b="1" dirty="0"/>
              <a:t>Storage</a:t>
            </a:r>
            <a:r>
              <a:rPr lang="en-US" sz="3600" dirty="0"/>
              <a:t> </a:t>
            </a:r>
            <a:r>
              <a:rPr lang="en-US" sz="2400" dirty="0"/>
              <a:t>(Your big filing cabinet)</a:t>
            </a:r>
          </a:p>
          <a:p>
            <a:pPr lvl="1"/>
            <a:r>
              <a:rPr lang="en-US" sz="3200" dirty="0"/>
              <a:t>Maintenance Rehearsal</a:t>
            </a:r>
          </a:p>
          <a:p>
            <a:pPr lvl="1"/>
            <a:r>
              <a:rPr lang="en-US" sz="3200" dirty="0"/>
              <a:t>Elaborative Rehearsal</a:t>
            </a:r>
          </a:p>
          <a:p>
            <a:r>
              <a:rPr lang="en-US" sz="3600" b="1" dirty="0"/>
              <a:t>Retrieval</a:t>
            </a:r>
          </a:p>
          <a:p>
            <a:pPr lvl="1"/>
            <a:r>
              <a:rPr lang="en-US" sz="3200" dirty="0"/>
              <a:t>Context Dependent</a:t>
            </a:r>
          </a:p>
          <a:p>
            <a:pPr lvl="1"/>
            <a:r>
              <a:rPr lang="en-US" sz="3200" dirty="0"/>
              <a:t>State Dependent</a:t>
            </a:r>
          </a:p>
        </p:txBody>
      </p:sp>
    </p:spTree>
    <p:extLst>
      <p:ext uri="{BB962C8B-B14F-4D97-AF65-F5344CB8AC3E}">
        <p14:creationId xmlns:p14="http://schemas.microsoft.com/office/powerpoint/2010/main" val="1350534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798FF-5D9C-49F5-8434-61621F303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my brain involved?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16D47FAF-FA02-40D0-9796-B59E5D30F5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20" t="18467" r="11109"/>
          <a:stretch/>
        </p:blipFill>
        <p:spPr>
          <a:xfrm>
            <a:off x="558458" y="1417638"/>
            <a:ext cx="8229599" cy="5165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19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Stages of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(1) Sensory Memory</a:t>
            </a:r>
          </a:p>
          <a:p>
            <a:pPr marL="0" indent="0" algn="ctr">
              <a:buNone/>
            </a:pP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665954"/>
              </p:ext>
            </p:extLst>
          </p:nvPr>
        </p:nvGraphicFramePr>
        <p:xfrm>
          <a:off x="685800" y="2514600"/>
          <a:ext cx="77724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Sight (Visual)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chemeClr val="tx1"/>
                          </a:solidFill>
                        </a:rPr>
                        <a:t>Iconic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Eidetic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Hearing (Auditory)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chemeClr val="tx1"/>
                          </a:solidFill>
                        </a:rPr>
                        <a:t>Echoic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Lasts Longer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Music helps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Smell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chemeClr val="tx1"/>
                          </a:solidFill>
                        </a:rPr>
                        <a:t>Olfactory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Taste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chemeClr val="tx1"/>
                          </a:solidFill>
                        </a:rPr>
                        <a:t>Savory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Touch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chemeClr val="tx1"/>
                          </a:solidFill>
                        </a:rPr>
                        <a:t>Haptic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9076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Stages of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300" dirty="0"/>
              <a:t>(2) Short-term Memory</a:t>
            </a:r>
            <a:endParaRPr lang="en-US" sz="3500" dirty="0"/>
          </a:p>
          <a:p>
            <a:pPr marL="0" indent="0" algn="ctr">
              <a:buNone/>
            </a:pPr>
            <a:r>
              <a:rPr lang="en-US" dirty="0"/>
              <a:t>(Working Memory)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[Are you a sieve or a sponge?]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[Do you rehearse?]</a:t>
            </a:r>
          </a:p>
          <a:p>
            <a:endParaRPr lang="en-US" dirty="0"/>
          </a:p>
          <a:p>
            <a:r>
              <a:rPr lang="en-US" sz="3600" dirty="0"/>
              <a:t>Primacy and </a:t>
            </a:r>
            <a:r>
              <a:rPr lang="en-US" sz="3600" dirty="0" err="1"/>
              <a:t>Recency</a:t>
            </a:r>
            <a:r>
              <a:rPr lang="en-US" sz="3600" dirty="0"/>
              <a:t> Effects</a:t>
            </a:r>
          </a:p>
          <a:p>
            <a:r>
              <a:rPr lang="en-US" sz="3600" dirty="0"/>
              <a:t>Chunking</a:t>
            </a:r>
          </a:p>
          <a:p>
            <a:r>
              <a:rPr lang="en-US" sz="3600" dirty="0"/>
              <a:t>Interference </a:t>
            </a:r>
            <a:r>
              <a:rPr lang="en-US" sz="2600" dirty="0"/>
              <a:t>(Displacement)</a:t>
            </a:r>
          </a:p>
        </p:txBody>
      </p:sp>
    </p:spTree>
    <p:extLst>
      <p:ext uri="{BB962C8B-B14F-4D97-AF65-F5344CB8AC3E}">
        <p14:creationId xmlns:p14="http://schemas.microsoft.com/office/powerpoint/2010/main" val="1676430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Stages of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000" dirty="0"/>
              <a:t>(3) Long-term Memory</a:t>
            </a:r>
          </a:p>
          <a:p>
            <a:r>
              <a:rPr lang="en-US" dirty="0"/>
              <a:t>Mechanical/Rote  </a:t>
            </a:r>
            <a:r>
              <a:rPr lang="en-US" sz="2400" dirty="0"/>
              <a:t>(maintenance rehearsal)</a:t>
            </a:r>
          </a:p>
          <a:p>
            <a:r>
              <a:rPr lang="en-US" dirty="0"/>
              <a:t>Relating		   </a:t>
            </a:r>
            <a:r>
              <a:rPr lang="en-US" sz="2400" dirty="0"/>
              <a:t>(elaborative rehearsal)</a:t>
            </a:r>
            <a:endParaRPr lang="en-US" dirty="0"/>
          </a:p>
          <a:p>
            <a:r>
              <a:rPr lang="en-US" dirty="0"/>
              <a:t>Reconstruction	   </a:t>
            </a:r>
          </a:p>
          <a:p>
            <a:r>
              <a:rPr lang="en-US" dirty="0"/>
              <a:t>Schemas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It is probably limitless!</a:t>
            </a:r>
          </a:p>
        </p:txBody>
      </p:sp>
    </p:spTree>
    <p:extLst>
      <p:ext uri="{BB962C8B-B14F-4D97-AF65-F5344CB8AC3E}">
        <p14:creationId xmlns:p14="http://schemas.microsoft.com/office/powerpoint/2010/main" val="1610811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Tasks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/>
          </a:p>
          <a:p>
            <a:r>
              <a:rPr lang="en-US" sz="3600" dirty="0"/>
              <a:t>Recognition</a:t>
            </a:r>
          </a:p>
          <a:p>
            <a:endParaRPr lang="en-US" sz="3600" dirty="0"/>
          </a:p>
          <a:p>
            <a:r>
              <a:rPr lang="en-US" sz="3600" dirty="0"/>
              <a:t>Recall</a:t>
            </a:r>
          </a:p>
          <a:p>
            <a:endParaRPr lang="en-US" sz="3600" dirty="0"/>
          </a:p>
          <a:p>
            <a:r>
              <a:rPr lang="en-US" sz="3600" dirty="0"/>
              <a:t>Relearning</a:t>
            </a:r>
          </a:p>
        </p:txBody>
      </p:sp>
    </p:spTree>
    <p:extLst>
      <p:ext uri="{BB962C8B-B14F-4D97-AF65-F5344CB8AC3E}">
        <p14:creationId xmlns:p14="http://schemas.microsoft.com/office/powerpoint/2010/main" val="1314641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Forgetting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5745979"/>
              </p:ext>
            </p:extLst>
          </p:nvPr>
        </p:nvGraphicFramePr>
        <p:xfrm>
          <a:off x="457200" y="1600200"/>
          <a:ext cx="8229600" cy="4419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137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Infantile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 Amnesia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Babies don’t remember</a:t>
                      </a:r>
                      <a:r>
                        <a:rPr lang="en-US" b="0" baseline="0" dirty="0">
                          <a:solidFill>
                            <a:schemeClr val="tx1"/>
                          </a:solidFill>
                        </a:rPr>
                        <a:t> things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37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Decay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Memory fades over time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37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Interference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Displacement</a:t>
                      </a:r>
                      <a:r>
                        <a:rPr lang="en-US" b="0" baseline="0" dirty="0">
                          <a:solidFill>
                            <a:schemeClr val="tx1"/>
                          </a:solidFill>
                        </a:rPr>
                        <a:t> by new information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137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Repression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Relieve anxiety, guilt,</a:t>
                      </a:r>
                      <a:r>
                        <a:rPr lang="en-US" b="0" baseline="0" dirty="0">
                          <a:solidFill>
                            <a:schemeClr val="tx1"/>
                          </a:solidFill>
                        </a:rPr>
                        <a:t> or shame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137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Amnesia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Trauma-induced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137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Retrograde Amnesia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Lose</a:t>
                      </a:r>
                      <a:r>
                        <a:rPr lang="en-US" b="0" baseline="0" dirty="0">
                          <a:solidFill>
                            <a:schemeClr val="tx1"/>
                          </a:solidFill>
                        </a:rPr>
                        <a:t> prior knowledge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137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Anterograde Amnesia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Lose subsequent knowledge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310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34640</TotalTime>
  <Words>450</Words>
  <Application>Microsoft Office PowerPoint</Application>
  <PresentationFormat>On-screen Show (4:3)</PresentationFormat>
  <Paragraphs>127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Brush Script MT</vt:lpstr>
      <vt:lpstr>Calibri</vt:lpstr>
      <vt:lpstr>Office Theme</vt:lpstr>
      <vt:lpstr>The Persistence of Memory</vt:lpstr>
      <vt:lpstr>3 Types of Memory</vt:lpstr>
      <vt:lpstr>3 Processes of Memory</vt:lpstr>
      <vt:lpstr>How is my brain involved?</vt:lpstr>
      <vt:lpstr>Stages of Storage</vt:lpstr>
      <vt:lpstr>Stages of Storage</vt:lpstr>
      <vt:lpstr>Stages of Storage</vt:lpstr>
      <vt:lpstr>Memory Tasks</vt:lpstr>
      <vt:lpstr>Forgetting</vt:lpstr>
      <vt:lpstr>Reyna &amp; Brainerd</vt:lpstr>
      <vt:lpstr>Reyna &amp; Brainerd</vt:lpstr>
      <vt:lpstr>PowerPoint Presentation</vt:lpstr>
      <vt:lpstr>What about False memories?</vt:lpstr>
      <vt:lpstr>Can I improve my memory?</vt:lpstr>
      <vt:lpstr>Can I improve my memory?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Persistence of Memory</dc:title>
  <dc:creator>David</dc:creator>
  <cp:lastModifiedBy>Daddy DEW54</cp:lastModifiedBy>
  <cp:revision>47</cp:revision>
  <dcterms:created xsi:type="dcterms:W3CDTF">2014-11-10T14:47:45Z</dcterms:created>
  <dcterms:modified xsi:type="dcterms:W3CDTF">2020-01-07T15:13:03Z</dcterms:modified>
</cp:coreProperties>
</file>