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1" r:id="rId4"/>
    <p:sldId id="262" r:id="rId5"/>
    <p:sldId id="257" r:id="rId6"/>
    <p:sldId id="259" r:id="rId7"/>
    <p:sldId id="263" r:id="rId8"/>
    <p:sldId id="265" r:id="rId9"/>
    <p:sldId id="266" r:id="rId10"/>
    <p:sldId id="267" r:id="rId11"/>
    <p:sldId id="264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342" r:id="rId20"/>
    <p:sldId id="281" r:id="rId21"/>
    <p:sldId id="282" r:id="rId22"/>
    <p:sldId id="287" r:id="rId23"/>
    <p:sldId id="288" r:id="rId24"/>
    <p:sldId id="291" r:id="rId25"/>
    <p:sldId id="289" r:id="rId26"/>
    <p:sldId id="292" r:id="rId27"/>
    <p:sldId id="293" r:id="rId28"/>
    <p:sldId id="295" r:id="rId29"/>
    <p:sldId id="294" r:id="rId30"/>
    <p:sldId id="296" r:id="rId31"/>
    <p:sldId id="298" r:id="rId32"/>
    <p:sldId id="301" r:id="rId33"/>
    <p:sldId id="302" r:id="rId34"/>
    <p:sldId id="299" r:id="rId35"/>
    <p:sldId id="310" r:id="rId36"/>
    <p:sldId id="309" r:id="rId37"/>
    <p:sldId id="349" r:id="rId38"/>
    <p:sldId id="327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67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4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37199FE-CFA4-4241-8A8D-7E1FA16EBC9B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B922C1E-9E82-49AD-A53C-602716D079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199FE-CFA4-4241-8A8D-7E1FA16EBC9B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22C1E-9E82-49AD-A53C-602716D079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199FE-CFA4-4241-8A8D-7E1FA16EBC9B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22C1E-9E82-49AD-A53C-602716D079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37199FE-CFA4-4241-8A8D-7E1FA16EBC9B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22C1E-9E82-49AD-A53C-602716D079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37199FE-CFA4-4241-8A8D-7E1FA16EBC9B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B922C1E-9E82-49AD-A53C-602716D0797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37199FE-CFA4-4241-8A8D-7E1FA16EBC9B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B922C1E-9E82-49AD-A53C-602716D079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37199FE-CFA4-4241-8A8D-7E1FA16EBC9B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B922C1E-9E82-49AD-A53C-602716D0797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199FE-CFA4-4241-8A8D-7E1FA16EBC9B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22C1E-9E82-49AD-A53C-602716D079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37199FE-CFA4-4241-8A8D-7E1FA16EBC9B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B922C1E-9E82-49AD-A53C-602716D079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37199FE-CFA4-4241-8A8D-7E1FA16EBC9B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B922C1E-9E82-49AD-A53C-602716D0797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37199FE-CFA4-4241-8A8D-7E1FA16EBC9B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B922C1E-9E82-49AD-A53C-602716D0797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37199FE-CFA4-4241-8A8D-7E1FA16EBC9B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B922C1E-9E82-49AD-A53C-602716D0797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MOTIVATION &amp; EMOTION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What causes us to do what we do?</a:t>
            </a:r>
          </a:p>
        </p:txBody>
      </p:sp>
    </p:spTree>
    <p:extLst>
      <p:ext uri="{BB962C8B-B14F-4D97-AF65-F5344CB8AC3E}">
        <p14:creationId xmlns:p14="http://schemas.microsoft.com/office/powerpoint/2010/main" val="3340106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those needs…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Biological</a:t>
            </a:r>
          </a:p>
          <a:p>
            <a:pPr lvl="1"/>
            <a:r>
              <a:rPr lang="en-US" dirty="0"/>
              <a:t>5 Examples…</a:t>
            </a:r>
          </a:p>
          <a:p>
            <a:pPr lvl="1"/>
            <a:r>
              <a:rPr lang="en-US" dirty="0"/>
              <a:t>Necessary for survival</a:t>
            </a:r>
          </a:p>
          <a:p>
            <a:pPr lvl="1"/>
            <a:r>
              <a:rPr lang="en-US" dirty="0"/>
              <a:t>Based on deprivation</a:t>
            </a:r>
          </a:p>
          <a:p>
            <a:pPr lvl="1"/>
            <a:r>
              <a:rPr lang="en-US" dirty="0"/>
              <a:t>Inborn</a:t>
            </a:r>
          </a:p>
        </p:txBody>
      </p:sp>
    </p:spTree>
    <p:extLst>
      <p:ext uri="{BB962C8B-B14F-4D97-AF65-F5344CB8AC3E}">
        <p14:creationId xmlns:p14="http://schemas.microsoft.com/office/powerpoint/2010/main" val="2068856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those needs…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Biological</a:t>
            </a:r>
          </a:p>
          <a:p>
            <a:pPr lvl="1"/>
            <a:r>
              <a:rPr lang="en-US" dirty="0"/>
              <a:t>5 Examples…</a:t>
            </a:r>
          </a:p>
          <a:p>
            <a:pPr lvl="1"/>
            <a:r>
              <a:rPr lang="en-US" dirty="0"/>
              <a:t>Necessary for survival</a:t>
            </a:r>
          </a:p>
          <a:p>
            <a:pPr lvl="1"/>
            <a:r>
              <a:rPr lang="en-US" dirty="0"/>
              <a:t>Based on deprivation</a:t>
            </a:r>
          </a:p>
          <a:p>
            <a:pPr lvl="1"/>
            <a:r>
              <a:rPr lang="en-US" dirty="0"/>
              <a:t>Inborn</a:t>
            </a:r>
          </a:p>
          <a:p>
            <a:r>
              <a:rPr lang="en-US" dirty="0"/>
              <a:t>Psychological</a:t>
            </a:r>
          </a:p>
          <a:p>
            <a:pPr lvl="1"/>
            <a:r>
              <a:rPr lang="en-US" dirty="0"/>
              <a:t>Examples…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801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those needs…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Biological</a:t>
            </a:r>
          </a:p>
          <a:p>
            <a:pPr lvl="1"/>
            <a:r>
              <a:rPr lang="en-US" dirty="0"/>
              <a:t>5 Examples…</a:t>
            </a:r>
          </a:p>
          <a:p>
            <a:pPr lvl="1"/>
            <a:r>
              <a:rPr lang="en-US" dirty="0"/>
              <a:t>Necessary for survival</a:t>
            </a:r>
          </a:p>
          <a:p>
            <a:pPr lvl="1"/>
            <a:r>
              <a:rPr lang="en-US" dirty="0"/>
              <a:t>Based on deprivation</a:t>
            </a:r>
          </a:p>
          <a:p>
            <a:pPr lvl="1"/>
            <a:r>
              <a:rPr lang="en-US" dirty="0"/>
              <a:t>Inborn</a:t>
            </a:r>
          </a:p>
          <a:p>
            <a:r>
              <a:rPr lang="en-US" dirty="0"/>
              <a:t>Psychological</a:t>
            </a:r>
          </a:p>
          <a:p>
            <a:pPr lvl="1"/>
            <a:r>
              <a:rPr lang="en-US" dirty="0"/>
              <a:t>Examples…</a:t>
            </a:r>
          </a:p>
          <a:p>
            <a:pPr lvl="1"/>
            <a:r>
              <a:rPr lang="en-US" dirty="0"/>
              <a:t>Not survival-based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1820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those needs…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Biological</a:t>
            </a:r>
          </a:p>
          <a:p>
            <a:pPr lvl="1"/>
            <a:r>
              <a:rPr lang="en-US" dirty="0"/>
              <a:t>5 Examples…</a:t>
            </a:r>
          </a:p>
          <a:p>
            <a:pPr lvl="1"/>
            <a:r>
              <a:rPr lang="en-US" dirty="0"/>
              <a:t>Necessary for survival</a:t>
            </a:r>
          </a:p>
          <a:p>
            <a:pPr lvl="1"/>
            <a:r>
              <a:rPr lang="en-US" dirty="0"/>
              <a:t>Based on deprivation</a:t>
            </a:r>
          </a:p>
          <a:p>
            <a:pPr lvl="1"/>
            <a:r>
              <a:rPr lang="en-US" dirty="0"/>
              <a:t>Inborn</a:t>
            </a:r>
          </a:p>
          <a:p>
            <a:r>
              <a:rPr lang="en-US" dirty="0"/>
              <a:t>Psychological</a:t>
            </a:r>
          </a:p>
          <a:p>
            <a:pPr lvl="1"/>
            <a:r>
              <a:rPr lang="en-US" dirty="0"/>
              <a:t>Examples…</a:t>
            </a:r>
          </a:p>
          <a:p>
            <a:pPr lvl="1"/>
            <a:r>
              <a:rPr lang="en-US" dirty="0"/>
              <a:t>Not survival-based</a:t>
            </a:r>
          </a:p>
          <a:p>
            <a:pPr lvl="1"/>
            <a:r>
              <a:rPr lang="en-US" dirty="0"/>
              <a:t>Can be learned</a:t>
            </a:r>
          </a:p>
        </p:txBody>
      </p:sp>
    </p:spTree>
    <p:extLst>
      <p:ext uri="{BB962C8B-B14F-4D97-AF65-F5344CB8AC3E}">
        <p14:creationId xmlns:p14="http://schemas.microsoft.com/office/powerpoint/2010/main" val="42461820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those drives…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What role does the Hypothalamus play?</a:t>
            </a:r>
          </a:p>
          <a:p>
            <a:endParaRPr lang="en-US" sz="3600" dirty="0"/>
          </a:p>
          <a:p>
            <a:endParaRPr lang="en-US" sz="3600" dirty="0"/>
          </a:p>
          <a:p>
            <a:r>
              <a:rPr lang="en-US" sz="3600" dirty="0"/>
              <a:t>Why do we overdo things?</a:t>
            </a:r>
          </a:p>
        </p:txBody>
      </p:sp>
    </p:spTree>
    <p:extLst>
      <p:ext uri="{BB962C8B-B14F-4D97-AF65-F5344CB8AC3E}">
        <p14:creationId xmlns:p14="http://schemas.microsoft.com/office/powerpoint/2010/main" val="26632876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those motivations…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Instinct Theory</a:t>
            </a:r>
          </a:p>
          <a:p>
            <a:pPr lvl="1"/>
            <a:r>
              <a:rPr lang="en-US" dirty="0"/>
              <a:t>Inborn</a:t>
            </a:r>
          </a:p>
          <a:p>
            <a:pPr lvl="1"/>
            <a:r>
              <a:rPr lang="en-US" dirty="0"/>
              <a:t>“Fixed-Action Patterns”</a:t>
            </a:r>
          </a:p>
          <a:p>
            <a:pPr lvl="1"/>
            <a:r>
              <a:rPr lang="en-US" dirty="0"/>
              <a:t>William James</a:t>
            </a:r>
          </a:p>
        </p:txBody>
      </p:sp>
    </p:spTree>
    <p:extLst>
      <p:ext uri="{BB962C8B-B14F-4D97-AF65-F5344CB8AC3E}">
        <p14:creationId xmlns:p14="http://schemas.microsoft.com/office/powerpoint/2010/main" val="26412381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those motivations…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Drive-Reduction Theory</a:t>
            </a:r>
          </a:p>
          <a:p>
            <a:pPr lvl="1"/>
            <a:r>
              <a:rPr lang="en-US" dirty="0"/>
              <a:t>Clark Hull</a:t>
            </a:r>
          </a:p>
          <a:p>
            <a:pPr lvl="1"/>
            <a:r>
              <a:rPr lang="en-US"/>
              <a:t>Homeostasis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0843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those motivations…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SocioCultural</a:t>
            </a:r>
            <a:r>
              <a:rPr lang="en-US" dirty="0"/>
              <a:t> Theory</a:t>
            </a:r>
          </a:p>
          <a:p>
            <a:pPr lvl="1"/>
            <a:r>
              <a:rPr lang="en-US" dirty="0"/>
              <a:t>Just what you think it means</a:t>
            </a:r>
          </a:p>
        </p:txBody>
      </p:sp>
    </p:spTree>
    <p:extLst>
      <p:ext uri="{BB962C8B-B14F-4D97-AF65-F5344CB8AC3E}">
        <p14:creationId xmlns:p14="http://schemas.microsoft.com/office/powerpoint/2010/main" val="34500843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those motivations…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Humanistic Theory</a:t>
            </a:r>
          </a:p>
          <a:p>
            <a:pPr lvl="1"/>
            <a:r>
              <a:rPr lang="en-US" dirty="0"/>
              <a:t>Quest for fulfillment</a:t>
            </a:r>
          </a:p>
          <a:p>
            <a:pPr lvl="1"/>
            <a:r>
              <a:rPr lang="en-US" dirty="0"/>
              <a:t>Self-Actualization</a:t>
            </a:r>
          </a:p>
          <a:p>
            <a:pPr lvl="1"/>
            <a:r>
              <a:rPr lang="en-US" dirty="0"/>
              <a:t>What about obstacles?</a:t>
            </a:r>
          </a:p>
          <a:p>
            <a:pPr lvl="1"/>
            <a:r>
              <a:rPr lang="en-US" dirty="0"/>
              <a:t>Abraham Maslow</a:t>
            </a:r>
          </a:p>
        </p:txBody>
      </p:sp>
    </p:spTree>
    <p:extLst>
      <p:ext uri="{BB962C8B-B14F-4D97-AF65-F5344CB8AC3E}">
        <p14:creationId xmlns:p14="http://schemas.microsoft.com/office/powerpoint/2010/main" val="34500843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those motivations…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996667"/>
              </p:ext>
            </p:extLst>
          </p:nvPr>
        </p:nvGraphicFramePr>
        <p:xfrm>
          <a:off x="1371600" y="1371600"/>
          <a:ext cx="6096000" cy="532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Maslow’s Hierarchy</a:t>
                      </a:r>
                      <a:r>
                        <a:rPr lang="en-US" sz="3200" baseline="0" dirty="0"/>
                        <a:t> of Needs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540">
                <a:tc>
                  <a:txBody>
                    <a:bodyPr/>
                    <a:lstStyle/>
                    <a:p>
                      <a:r>
                        <a:rPr lang="en-US" sz="2400" b="1" dirty="0"/>
                        <a:t>SELF-TRANSCENDENCE</a:t>
                      </a:r>
                      <a:r>
                        <a:rPr lang="en-US" sz="2400" baseline="0" dirty="0"/>
                        <a:t> – finding meaning beyond the self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7540">
                <a:tc>
                  <a:txBody>
                    <a:bodyPr/>
                    <a:lstStyle/>
                    <a:p>
                      <a:r>
                        <a:rPr lang="en-US" sz="2400" b="1" dirty="0"/>
                        <a:t>SELF-ACTUALIZATION</a:t>
                      </a:r>
                      <a:r>
                        <a:rPr lang="en-US" sz="2400" dirty="0"/>
                        <a:t> – fulfillment of potential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7540">
                <a:tc>
                  <a:txBody>
                    <a:bodyPr/>
                    <a:lstStyle/>
                    <a:p>
                      <a:r>
                        <a:rPr lang="en-US" sz="2400" b="1" dirty="0"/>
                        <a:t>ESTEEM</a:t>
                      </a:r>
                      <a:r>
                        <a:rPr lang="en-US" sz="2400" dirty="0"/>
                        <a:t> – achievement, competence, recognition,</a:t>
                      </a:r>
                      <a:r>
                        <a:rPr lang="en-US" sz="2400" baseline="0" dirty="0"/>
                        <a:t> respect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7540">
                <a:tc>
                  <a:txBody>
                    <a:bodyPr/>
                    <a:lstStyle/>
                    <a:p>
                      <a:r>
                        <a:rPr lang="en-US" sz="2400" b="1" dirty="0"/>
                        <a:t>LOVE</a:t>
                      </a:r>
                      <a:r>
                        <a:rPr lang="en-US" sz="2400" dirty="0"/>
                        <a:t> – love, acceptance, belonging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7540">
                <a:tc>
                  <a:txBody>
                    <a:bodyPr/>
                    <a:lstStyle/>
                    <a:p>
                      <a:r>
                        <a:rPr lang="en-US" sz="2400" b="1" dirty="0"/>
                        <a:t>SAFETY</a:t>
                      </a:r>
                      <a:r>
                        <a:rPr lang="en-US" sz="2400" baseline="0" dirty="0"/>
                        <a:t> – protection, security, stability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7540">
                <a:tc>
                  <a:txBody>
                    <a:bodyPr/>
                    <a:lstStyle/>
                    <a:p>
                      <a:r>
                        <a:rPr lang="en-US" sz="2400" b="1" dirty="0"/>
                        <a:t>PHYSIOLOGICAL</a:t>
                      </a:r>
                      <a:r>
                        <a:rPr lang="en-US" sz="2400" baseline="0" dirty="0"/>
                        <a:t> – air, food, water, rest, shelter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9496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Motives</a:t>
            </a:r>
          </a:p>
          <a:p>
            <a:pPr lvl="1"/>
            <a:r>
              <a:rPr lang="en-US" sz="3600" dirty="0"/>
              <a:t>Stimulus that moves us toward a specific goal</a:t>
            </a:r>
          </a:p>
        </p:txBody>
      </p:sp>
    </p:spTree>
    <p:extLst>
      <p:ext uri="{BB962C8B-B14F-4D97-AF65-F5344CB8AC3E}">
        <p14:creationId xmlns:p14="http://schemas.microsoft.com/office/powerpoint/2010/main" val="11535614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Stimulus Motives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Sensory Stimulation</a:t>
            </a:r>
          </a:p>
          <a:p>
            <a:pPr marL="64008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368330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Stimulus Motives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Sensory Stimulation</a:t>
            </a:r>
          </a:p>
          <a:p>
            <a:pPr lvl="1"/>
            <a:r>
              <a:rPr lang="en-US" sz="3600" dirty="0"/>
              <a:t>What happens when we are deprived?</a:t>
            </a:r>
          </a:p>
        </p:txBody>
      </p:sp>
    </p:spTree>
    <p:extLst>
      <p:ext uri="{BB962C8B-B14F-4D97-AF65-F5344CB8AC3E}">
        <p14:creationId xmlns:p14="http://schemas.microsoft.com/office/powerpoint/2010/main" val="35031108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Stimulus Motives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Sensory Stimulation</a:t>
            </a:r>
          </a:p>
          <a:p>
            <a:r>
              <a:rPr lang="en-US" sz="4000" dirty="0"/>
              <a:t>Activity</a:t>
            </a:r>
          </a:p>
          <a:p>
            <a:r>
              <a:rPr lang="en-US" sz="4000" dirty="0"/>
              <a:t>Exploration &amp; Manipulation</a:t>
            </a:r>
          </a:p>
          <a:p>
            <a:r>
              <a:rPr lang="en-US" sz="4000" dirty="0"/>
              <a:t>Achievement Motivation</a:t>
            </a:r>
          </a:p>
          <a:p>
            <a:pPr lvl="1"/>
            <a:r>
              <a:rPr lang="en-US" sz="3600" dirty="0"/>
              <a:t>Extrinsic or Intrinsic</a:t>
            </a:r>
          </a:p>
        </p:txBody>
      </p:sp>
    </p:spTree>
    <p:extLst>
      <p:ext uri="{BB962C8B-B14F-4D97-AF65-F5344CB8AC3E}">
        <p14:creationId xmlns:p14="http://schemas.microsoft.com/office/powerpoint/2010/main" val="35031108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Achievement 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can we increase response?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8244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Achievement 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can we increase response?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Possible experiment?</a:t>
            </a:r>
          </a:p>
          <a:p>
            <a:endParaRPr lang="en-US" dirty="0"/>
          </a:p>
          <a:p>
            <a:pPr marL="6400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8701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Reduced-Tension Motives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i="1" dirty="0"/>
              <a:t>Cognitive Consistency</a:t>
            </a:r>
            <a:r>
              <a:rPr lang="en-US" sz="3600" i="1" dirty="0"/>
              <a:t> </a:t>
            </a:r>
          </a:p>
          <a:p>
            <a:pPr lvl="1"/>
            <a:r>
              <a:rPr lang="en-US" sz="3200" dirty="0"/>
              <a:t>Affiliation</a:t>
            </a:r>
          </a:p>
          <a:p>
            <a:pPr marL="537210" lvl="1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316550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Reduced-Tension Motives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i="1" dirty="0"/>
              <a:t>Cognitive Consistency</a:t>
            </a:r>
            <a:r>
              <a:rPr lang="en-US" sz="3600" i="1" dirty="0"/>
              <a:t> </a:t>
            </a:r>
          </a:p>
          <a:p>
            <a:pPr lvl="1"/>
            <a:r>
              <a:rPr lang="en-US" sz="3200" dirty="0"/>
              <a:t>Affiliation</a:t>
            </a:r>
          </a:p>
          <a:p>
            <a:pPr lvl="1"/>
            <a:endParaRPr lang="en-US" sz="3200" dirty="0"/>
          </a:p>
          <a:p>
            <a:r>
              <a:rPr lang="en-US" sz="3600" dirty="0"/>
              <a:t>Balance Theory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836565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Reduced-Tension Motives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i="1" dirty="0"/>
              <a:t>Cognitive Consistency</a:t>
            </a:r>
            <a:r>
              <a:rPr lang="en-US" sz="3600" i="1" dirty="0"/>
              <a:t> </a:t>
            </a:r>
          </a:p>
          <a:p>
            <a:pPr lvl="1"/>
            <a:r>
              <a:rPr lang="en-US" sz="3200" dirty="0"/>
              <a:t>Affiliation</a:t>
            </a:r>
          </a:p>
          <a:p>
            <a:pPr lvl="1"/>
            <a:endParaRPr lang="en-US" sz="3200" dirty="0"/>
          </a:p>
          <a:p>
            <a:r>
              <a:rPr lang="en-US" sz="3600" dirty="0"/>
              <a:t>Balance Theory</a:t>
            </a:r>
          </a:p>
          <a:p>
            <a:endParaRPr lang="en-US" sz="3600" dirty="0"/>
          </a:p>
          <a:p>
            <a:r>
              <a:rPr lang="en-US" sz="3600" dirty="0"/>
              <a:t>Cognitive-Dissonance Theory</a:t>
            </a:r>
          </a:p>
        </p:txBody>
      </p:sp>
    </p:spTree>
    <p:extLst>
      <p:ext uri="{BB962C8B-B14F-4D97-AF65-F5344CB8AC3E}">
        <p14:creationId xmlns:p14="http://schemas.microsoft.com/office/powerpoint/2010/main" val="21836565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they?</a:t>
            </a:r>
          </a:p>
          <a:p>
            <a:pPr marL="53721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53721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4718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they?</a:t>
            </a:r>
          </a:p>
          <a:p>
            <a:pPr lvl="1"/>
            <a:r>
              <a:rPr lang="en-US" dirty="0"/>
              <a:t>States of feeling</a:t>
            </a:r>
          </a:p>
        </p:txBody>
      </p:sp>
    </p:spTree>
    <p:extLst>
      <p:ext uri="{BB962C8B-B14F-4D97-AF65-F5344CB8AC3E}">
        <p14:creationId xmlns:p14="http://schemas.microsoft.com/office/powerpoint/2010/main" val="206519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Motives</a:t>
            </a:r>
          </a:p>
          <a:p>
            <a:pPr lvl="1"/>
            <a:r>
              <a:rPr lang="en-US" sz="3600" dirty="0"/>
              <a:t>Stimulus that moves us toward a specific goal</a:t>
            </a:r>
          </a:p>
          <a:p>
            <a:r>
              <a:rPr lang="en-US" sz="4000" dirty="0"/>
              <a:t>Needs</a:t>
            </a:r>
          </a:p>
          <a:p>
            <a:pPr lvl="1"/>
            <a:r>
              <a:rPr lang="en-US" sz="3600" dirty="0"/>
              <a:t>Absolute necessities</a:t>
            </a:r>
          </a:p>
        </p:txBody>
      </p:sp>
    </p:spTree>
    <p:extLst>
      <p:ext uri="{BB962C8B-B14F-4D97-AF65-F5344CB8AC3E}">
        <p14:creationId xmlns:p14="http://schemas.microsoft.com/office/powerpoint/2010/main" val="4704783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they?</a:t>
            </a:r>
          </a:p>
          <a:p>
            <a:pPr lvl="1"/>
            <a:r>
              <a:rPr lang="en-US" dirty="0"/>
              <a:t>…and what aren’t they?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4718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Aristotle</a:t>
            </a:r>
          </a:p>
          <a:p>
            <a:pPr lvl="1"/>
            <a:r>
              <a:rPr lang="en-US" dirty="0"/>
              <a:t>Anger			Shame</a:t>
            </a:r>
          </a:p>
          <a:p>
            <a:pPr lvl="1"/>
            <a:r>
              <a:rPr lang="en-US" dirty="0"/>
              <a:t>Mildness		Shamelessness</a:t>
            </a:r>
          </a:p>
          <a:p>
            <a:pPr lvl="1"/>
            <a:r>
              <a:rPr lang="en-US" dirty="0"/>
              <a:t>Love			Benevolence</a:t>
            </a:r>
          </a:p>
          <a:p>
            <a:pPr lvl="1"/>
            <a:r>
              <a:rPr lang="en-US" dirty="0"/>
              <a:t>Envy			Pity</a:t>
            </a:r>
          </a:p>
          <a:p>
            <a:pPr lvl="1"/>
            <a:r>
              <a:rPr lang="en-US" dirty="0"/>
              <a:t>Enmity		Indignation</a:t>
            </a:r>
          </a:p>
          <a:p>
            <a:pPr lvl="1"/>
            <a:r>
              <a:rPr lang="en-US" dirty="0"/>
              <a:t>Fear			Emulation</a:t>
            </a:r>
          </a:p>
          <a:p>
            <a:pPr lvl="1"/>
            <a:r>
              <a:rPr lang="en-US" dirty="0"/>
              <a:t>Confidence	Contempt</a:t>
            </a:r>
          </a:p>
        </p:txBody>
      </p:sp>
    </p:spTree>
    <p:extLst>
      <p:ext uri="{BB962C8B-B14F-4D97-AF65-F5344CB8AC3E}">
        <p14:creationId xmlns:p14="http://schemas.microsoft.com/office/powerpoint/2010/main" val="15158243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Ancient Chinese theory</a:t>
            </a:r>
          </a:p>
          <a:p>
            <a:pPr lvl="1"/>
            <a:r>
              <a:rPr lang="en-US" dirty="0"/>
              <a:t>Happiness</a:t>
            </a:r>
          </a:p>
          <a:p>
            <a:pPr lvl="1"/>
            <a:r>
              <a:rPr lang="en-US" dirty="0"/>
              <a:t>Anger</a:t>
            </a:r>
          </a:p>
          <a:p>
            <a:pPr lvl="1"/>
            <a:r>
              <a:rPr lang="en-US" dirty="0"/>
              <a:t>Sorrow</a:t>
            </a:r>
          </a:p>
          <a:p>
            <a:pPr lvl="1"/>
            <a:r>
              <a:rPr lang="en-US" dirty="0"/>
              <a:t>Fear</a:t>
            </a:r>
          </a:p>
        </p:txBody>
      </p:sp>
    </p:spTree>
    <p:extLst>
      <p:ext uri="{BB962C8B-B14F-4D97-AF65-F5344CB8AC3E}">
        <p14:creationId xmlns:p14="http://schemas.microsoft.com/office/powerpoint/2010/main" val="22799702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Ancient Chinese theory</a:t>
            </a:r>
          </a:p>
          <a:p>
            <a:pPr lvl="1"/>
            <a:r>
              <a:rPr lang="en-US" dirty="0"/>
              <a:t>Happiness</a:t>
            </a:r>
          </a:p>
          <a:p>
            <a:pPr lvl="1"/>
            <a:r>
              <a:rPr lang="en-US" dirty="0"/>
              <a:t>Anger</a:t>
            </a:r>
          </a:p>
          <a:p>
            <a:pPr lvl="1"/>
            <a:r>
              <a:rPr lang="en-US" dirty="0"/>
              <a:t>Sorrow</a:t>
            </a:r>
          </a:p>
          <a:p>
            <a:pPr lvl="1"/>
            <a:r>
              <a:rPr lang="en-US" dirty="0"/>
              <a:t>Fear</a:t>
            </a:r>
          </a:p>
          <a:p>
            <a:pPr lvl="1"/>
            <a:endParaRPr lang="en-US" dirty="0"/>
          </a:p>
          <a:p>
            <a:r>
              <a:rPr lang="en-US" dirty="0"/>
              <a:t>All are inborn</a:t>
            </a:r>
          </a:p>
        </p:txBody>
      </p:sp>
    </p:spTree>
    <p:extLst>
      <p:ext uri="{BB962C8B-B14F-4D97-AF65-F5344CB8AC3E}">
        <p14:creationId xmlns:p14="http://schemas.microsoft.com/office/powerpoint/2010/main" val="35065542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John B. Watson</a:t>
            </a:r>
          </a:p>
          <a:p>
            <a:pPr lvl="1"/>
            <a:r>
              <a:rPr lang="en-US" dirty="0"/>
              <a:t>Fear</a:t>
            </a:r>
          </a:p>
          <a:p>
            <a:pPr lvl="1"/>
            <a:r>
              <a:rPr lang="en-US" dirty="0"/>
              <a:t>Rage</a:t>
            </a:r>
          </a:p>
          <a:p>
            <a:pPr lvl="1"/>
            <a:r>
              <a:rPr lang="en-US" dirty="0"/>
              <a:t>Love</a:t>
            </a:r>
          </a:p>
          <a:p>
            <a:pPr marL="53721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4378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John B. Watson</a:t>
            </a:r>
          </a:p>
          <a:p>
            <a:pPr lvl="1"/>
            <a:r>
              <a:rPr lang="en-US" dirty="0"/>
              <a:t>Fear</a:t>
            </a:r>
          </a:p>
          <a:p>
            <a:pPr lvl="1"/>
            <a:r>
              <a:rPr lang="en-US" dirty="0"/>
              <a:t>Rage</a:t>
            </a:r>
          </a:p>
          <a:p>
            <a:pPr lvl="1"/>
            <a:r>
              <a:rPr lang="en-US" dirty="0"/>
              <a:t>Love</a:t>
            </a:r>
          </a:p>
          <a:p>
            <a:pPr lvl="1"/>
            <a:endParaRPr lang="en-US" dirty="0"/>
          </a:p>
          <a:p>
            <a:r>
              <a:rPr lang="en-US" dirty="0"/>
              <a:t>William James</a:t>
            </a:r>
          </a:p>
          <a:p>
            <a:pPr lvl="1"/>
            <a:r>
              <a:rPr lang="en-US" dirty="0"/>
              <a:t>Everything we do is designed to gain happiness.</a:t>
            </a:r>
          </a:p>
        </p:txBody>
      </p:sp>
    </p:spTree>
    <p:extLst>
      <p:ext uri="{BB962C8B-B14F-4D97-AF65-F5344CB8AC3E}">
        <p14:creationId xmlns:p14="http://schemas.microsoft.com/office/powerpoint/2010/main" val="34506603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Are they…</a:t>
            </a:r>
          </a:p>
          <a:p>
            <a:pPr lvl="1"/>
            <a:r>
              <a:rPr lang="en-US" sz="3600" dirty="0"/>
              <a:t>Biological ?</a:t>
            </a:r>
          </a:p>
          <a:p>
            <a:pPr lvl="1"/>
            <a:r>
              <a:rPr lang="en-US" sz="3600" dirty="0"/>
              <a:t>Cognitive ?</a:t>
            </a:r>
          </a:p>
          <a:p>
            <a:pPr lvl="1"/>
            <a:r>
              <a:rPr lang="en-US" sz="3600" dirty="0"/>
              <a:t>Behavioral ?</a:t>
            </a:r>
          </a:p>
          <a:p>
            <a:pPr lvl="1"/>
            <a:endParaRPr lang="en-US" sz="3600" dirty="0"/>
          </a:p>
          <a:p>
            <a:r>
              <a:rPr lang="en-US" sz="4000" dirty="0"/>
              <a:t>What is the relationship?</a:t>
            </a:r>
          </a:p>
        </p:txBody>
      </p:sp>
    </p:spTree>
    <p:extLst>
      <p:ext uri="{BB962C8B-B14F-4D97-AF65-F5344CB8AC3E}">
        <p14:creationId xmlns:p14="http://schemas.microsoft.com/office/powerpoint/2010/main" val="30623407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…are a response of the whole organism, involving</a:t>
            </a:r>
          </a:p>
          <a:p>
            <a:endParaRPr lang="en-US" dirty="0"/>
          </a:p>
          <a:p>
            <a:pPr lvl="1"/>
            <a:r>
              <a:rPr lang="en-US" dirty="0"/>
              <a:t>Physiological arousal</a:t>
            </a:r>
          </a:p>
          <a:p>
            <a:pPr lvl="1"/>
            <a:r>
              <a:rPr lang="en-US" dirty="0"/>
              <a:t>Expressive behavior</a:t>
            </a:r>
          </a:p>
          <a:p>
            <a:pPr lvl="1"/>
            <a:r>
              <a:rPr lang="en-US" dirty="0"/>
              <a:t>and Conscious Experience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in an </a:t>
            </a:r>
            <a:r>
              <a:rPr lang="en-US" dirty="0" err="1"/>
              <a:t>unagreed</a:t>
            </a:r>
            <a:r>
              <a:rPr lang="en-US" dirty="0"/>
              <a:t>-upon order.</a:t>
            </a:r>
          </a:p>
        </p:txBody>
      </p:sp>
    </p:spTree>
    <p:extLst>
      <p:ext uri="{BB962C8B-B14F-4D97-AF65-F5344CB8AC3E}">
        <p14:creationId xmlns:p14="http://schemas.microsoft.com/office/powerpoint/2010/main" val="85590261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Do Emotions Evolve?</a:t>
            </a:r>
          </a:p>
          <a:p>
            <a:pPr lvl="1"/>
            <a:r>
              <a:rPr lang="en-US" sz="4000" dirty="0"/>
              <a:t>Adaptation</a:t>
            </a:r>
          </a:p>
          <a:p>
            <a:pPr lvl="1"/>
            <a:r>
              <a:rPr lang="en-US" sz="4000" dirty="0"/>
              <a:t>The Role of Play</a:t>
            </a:r>
          </a:p>
          <a:p>
            <a:pPr lvl="1"/>
            <a:r>
              <a:rPr lang="en-US" sz="4000" dirty="0"/>
              <a:t>The Role of Fear</a:t>
            </a:r>
          </a:p>
        </p:txBody>
      </p:sp>
    </p:spTree>
    <p:extLst>
      <p:ext uri="{BB962C8B-B14F-4D97-AF65-F5344CB8AC3E}">
        <p14:creationId xmlns:p14="http://schemas.microsoft.com/office/powerpoint/2010/main" val="427723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/>
              <a:t>Motives</a:t>
            </a:r>
          </a:p>
          <a:p>
            <a:pPr lvl="1"/>
            <a:r>
              <a:rPr lang="en-US" sz="3600" dirty="0"/>
              <a:t>Stimulus that moves us toward a specific goal</a:t>
            </a:r>
          </a:p>
          <a:p>
            <a:r>
              <a:rPr lang="en-US" sz="4000" dirty="0"/>
              <a:t>Needs</a:t>
            </a:r>
          </a:p>
          <a:p>
            <a:pPr lvl="1"/>
            <a:r>
              <a:rPr lang="en-US" sz="3600" dirty="0"/>
              <a:t>Absolute necessities</a:t>
            </a:r>
          </a:p>
          <a:p>
            <a:r>
              <a:rPr lang="en-US" sz="4000" dirty="0"/>
              <a:t>Drives</a:t>
            </a:r>
          </a:p>
          <a:p>
            <a:pPr lvl="1"/>
            <a:r>
              <a:rPr lang="en-US" sz="3600" dirty="0"/>
              <a:t>Motivate us to take action</a:t>
            </a:r>
          </a:p>
        </p:txBody>
      </p:sp>
    </p:spTree>
    <p:extLst>
      <p:ext uri="{BB962C8B-B14F-4D97-AF65-F5344CB8AC3E}">
        <p14:creationId xmlns:p14="http://schemas.microsoft.com/office/powerpoint/2010/main" val="470478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this…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a list of 10 actions you have taken in the past two days.</a:t>
            </a:r>
          </a:p>
          <a:p>
            <a:pPr marL="6400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535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this…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a list of 10 actions you have taken in the past two days.</a:t>
            </a:r>
          </a:p>
          <a:p>
            <a:endParaRPr lang="en-US" dirty="0"/>
          </a:p>
          <a:p>
            <a:r>
              <a:rPr lang="en-US" dirty="0"/>
              <a:t>Label each one as created by either a biological or psychological need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767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those needs…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Biological</a:t>
            </a:r>
          </a:p>
          <a:p>
            <a:pPr lvl="1"/>
            <a:r>
              <a:rPr lang="en-US" dirty="0"/>
              <a:t>5 Examples…</a:t>
            </a:r>
          </a:p>
          <a:p>
            <a:pPr marL="53721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689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those needs…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Biological</a:t>
            </a:r>
          </a:p>
          <a:p>
            <a:pPr lvl="1"/>
            <a:r>
              <a:rPr lang="en-US" dirty="0"/>
              <a:t>5 Examples…</a:t>
            </a:r>
          </a:p>
          <a:p>
            <a:pPr lvl="1"/>
            <a:r>
              <a:rPr lang="en-US" dirty="0"/>
              <a:t>Necessary for survival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856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those needs…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Biological</a:t>
            </a:r>
          </a:p>
          <a:p>
            <a:pPr lvl="1"/>
            <a:r>
              <a:rPr lang="en-US" dirty="0"/>
              <a:t>5 Examples…</a:t>
            </a:r>
          </a:p>
          <a:p>
            <a:pPr lvl="1"/>
            <a:r>
              <a:rPr lang="en-US" dirty="0"/>
              <a:t>Necessary for survival</a:t>
            </a:r>
          </a:p>
          <a:p>
            <a:pPr lvl="1"/>
            <a:r>
              <a:rPr lang="en-US" dirty="0"/>
              <a:t>Based on deprivation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8566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3641</TotalTime>
  <Words>559</Words>
  <Application>Microsoft Office PowerPoint</Application>
  <PresentationFormat>On-screen Show (4:3)</PresentationFormat>
  <Paragraphs>199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2" baseType="lpstr">
      <vt:lpstr>Century Gothic</vt:lpstr>
      <vt:lpstr>Verdana</vt:lpstr>
      <vt:lpstr>Wingdings 2</vt:lpstr>
      <vt:lpstr>Verve</vt:lpstr>
      <vt:lpstr>MOTIVATION &amp; EMOTION</vt:lpstr>
      <vt:lpstr>Terminology</vt:lpstr>
      <vt:lpstr>Terminology</vt:lpstr>
      <vt:lpstr>Terminology</vt:lpstr>
      <vt:lpstr>Try this…</vt:lpstr>
      <vt:lpstr>Try this…</vt:lpstr>
      <vt:lpstr>About those needs…</vt:lpstr>
      <vt:lpstr>About those needs…</vt:lpstr>
      <vt:lpstr>About those needs…</vt:lpstr>
      <vt:lpstr>About those needs…</vt:lpstr>
      <vt:lpstr>About those needs…</vt:lpstr>
      <vt:lpstr>About those needs…</vt:lpstr>
      <vt:lpstr>About those needs…</vt:lpstr>
      <vt:lpstr>About those drives…</vt:lpstr>
      <vt:lpstr>About those motivations… </vt:lpstr>
      <vt:lpstr>About those motivations… </vt:lpstr>
      <vt:lpstr>About those motivations… </vt:lpstr>
      <vt:lpstr>About those motivations… </vt:lpstr>
      <vt:lpstr>About those motivations…</vt:lpstr>
      <vt:lpstr>Stimulus Motives</vt:lpstr>
      <vt:lpstr>Stimulus Motives</vt:lpstr>
      <vt:lpstr>Stimulus Motives</vt:lpstr>
      <vt:lpstr>Achievement Motivation</vt:lpstr>
      <vt:lpstr>Achievement Motivation</vt:lpstr>
      <vt:lpstr>Reduced-Tension Motives</vt:lpstr>
      <vt:lpstr>Reduced-Tension Motives</vt:lpstr>
      <vt:lpstr>Reduced-Tension Motives</vt:lpstr>
      <vt:lpstr>Emotions</vt:lpstr>
      <vt:lpstr>Emotions</vt:lpstr>
      <vt:lpstr>Emotions</vt:lpstr>
      <vt:lpstr>Emotions</vt:lpstr>
      <vt:lpstr>Emotions</vt:lpstr>
      <vt:lpstr>Emotions</vt:lpstr>
      <vt:lpstr>Emotions</vt:lpstr>
      <vt:lpstr>Emotions</vt:lpstr>
      <vt:lpstr>Emotions</vt:lpstr>
      <vt:lpstr>Emotions</vt:lpstr>
      <vt:lpstr>Emotions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MOTIVATION</dc:title>
  <dc:creator>David</dc:creator>
  <cp:lastModifiedBy>Daddy DEW54</cp:lastModifiedBy>
  <cp:revision>51</cp:revision>
  <dcterms:created xsi:type="dcterms:W3CDTF">2015-02-05T01:45:46Z</dcterms:created>
  <dcterms:modified xsi:type="dcterms:W3CDTF">2020-02-10T15:01:18Z</dcterms:modified>
</cp:coreProperties>
</file>