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7" r:id="rId3"/>
    <p:sldId id="259" r:id="rId4"/>
    <p:sldId id="279" r:id="rId5"/>
    <p:sldId id="285" r:id="rId6"/>
    <p:sldId id="314" r:id="rId7"/>
    <p:sldId id="286" r:id="rId8"/>
    <p:sldId id="312" r:id="rId9"/>
    <p:sldId id="291" r:id="rId10"/>
    <p:sldId id="299" r:id="rId11"/>
    <p:sldId id="301" r:id="rId12"/>
    <p:sldId id="302" r:id="rId13"/>
    <p:sldId id="303" r:id="rId14"/>
    <p:sldId id="304" r:id="rId15"/>
    <p:sldId id="296" r:id="rId16"/>
    <p:sldId id="305" r:id="rId17"/>
    <p:sldId id="306" r:id="rId18"/>
    <p:sldId id="307" r:id="rId19"/>
    <p:sldId id="308" r:id="rId20"/>
    <p:sldId id="309" r:id="rId21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CC"/>
    <a:srgbClr val="FFCC99"/>
    <a:srgbClr val="FFFF00"/>
    <a:srgbClr val="0099FF"/>
    <a:srgbClr val="66CCFF"/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2787"/>
    <p:restoredTop sz="90929"/>
  </p:normalViewPr>
  <p:slideViewPr>
    <p:cSldViewPr>
      <p:cViewPr varScale="1">
        <p:scale>
          <a:sx n="81" d="100"/>
          <a:sy n="81" d="100"/>
        </p:scale>
        <p:origin x="282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5B5B14-A4BD-45D6-8EDF-67C09754758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4BBE939-B704-47C7-BFCF-C07DE7233CA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5CD3A69-CD09-454B-999A-C4BA768730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E589AE5-ABAD-4EE1-A863-CB80AABBCF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5FB22D3-B67A-48DF-B848-DC0D931BC4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DD1685C-FA2D-40E8-88DC-239B81EDC11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522916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AFC932-D276-45DB-AC49-F103FAECD9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F01C4DE-431C-4AAB-8D88-E19513B2427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1C9E694-9BBC-43A3-ADBB-BEA0853EF3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218BFED-8DCC-4AE9-8C31-46A4E18548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FE82157-E73A-4B01-B52A-BB7DA8CCB2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FCCD4C2-44C1-4F55-A1F7-F2793D48981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159218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650F83A-DC44-4EB1-A3F0-0152DFC319A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5C46E2B-CC5A-4477-B0EB-40C26BEC74A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2648270-3CAF-409D-9898-2C63D8CC52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035BCDB-B9FD-434C-8479-53EBEF7B7A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297F08E-205D-4778-B698-C7FBCB2BA3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FBC0B7E-4E76-48DC-852F-9EBBDF984EE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718254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DC0B3C-2D66-4631-847B-DDA59F5D5D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D31619-8DDC-43A5-9C78-4C32A8DDEF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E33044-4429-41EB-AF0D-86513C5166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09FDCB-867C-4F32-88BB-95422AA8E8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E461EF-B062-4F3C-BEE8-8FC4666D78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E55E739-3A3A-4CD1-A89B-67435F14599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764274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E43B3C-746C-446F-A739-8D496F5EFC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5221289-1F68-41BB-A7E0-6AC61B62A6A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5859CD-CBC7-4AE1-BC71-1DC3C325F2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CAAB68-F7CA-4527-9645-935E65F343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86BBC2E-D0A9-421B-899F-20AA56EC2D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59BD08-AE5A-4828-A577-686CAC1B606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231111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1BAE81-38A5-4868-9F2E-E1C4008175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48516E-30E9-4372-AADF-51B9792A7C6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CB01647-BD8C-484D-BC54-9053F7F02C4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2C7B1EF-932E-44EE-B4DA-8DDA76AC27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F39BE53-C8C9-43EB-A7A4-9FAE153876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1075C81-CCEE-4F23-95B4-C2C33AC371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A82FDE7-CA1F-47A6-BFFB-205C88AB911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600470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87C71C-80A2-41C6-8225-AC82EEDF4A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4452461-76AF-4205-AABD-4A54595F0BE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4ADB075-1DDC-48FA-BA60-AFC816BC776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E96F1C5-352F-475A-A1F7-B20102A4FE5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2C23D58-47A8-4A7F-8829-1F03FEE457A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1B8E191-8CF8-4192-A27F-958707B1E1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56DC72E-CFA4-4DFA-A0E5-E7BD76CFFB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F696544-DADF-4A42-913A-04FC346BEC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F0B793E-501F-4CA3-972A-9857C825AB9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007974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1F0B24-B68D-41C1-A470-B4B10454BB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73F9F87-62D5-445D-8C06-C76750A593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2019D44-40EB-43BC-81DF-28E5B7CB40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2CC0F29-9EE5-4157-950E-6FF0AF0B06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7C462A9-0966-46C6-B48C-9EAE3E3004E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335162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A09E470-C481-430A-B758-4011763143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73D541C-D60A-4D2D-88CC-F0BCE966F0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CE62BD5-6395-4282-B3A5-F7AFC631DE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580474C-CAE6-4566-BD38-CBD6A16AC4B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372986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7263D5-B4B9-40CD-8E01-5429400555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9C0669-5BE7-46E5-B61F-886F8EF3F7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957E616-081A-4D40-BBA8-B7E505C6061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36FE4BC-ABDB-4498-8533-3FD7689A34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32CE15E-EE5B-473D-8E08-367B36CB9D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762C85D-BD84-4FC8-81DC-CD8DBBC0A0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A9A3448-8D41-44A5-96E1-0F9BEFB4ADA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740471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0FC5EC-096E-45E5-BD4C-AED01E27FD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2F210E5-601D-42D9-95BF-A149FB47343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0E2A103-6F60-4708-A3F3-AB59FA8C17E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ED4CF6A-DBB2-42F5-899E-AD2CB13B9E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E511148-FEB0-4576-B437-9EBBEBDE55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B91BA71-6734-44C1-A64A-3EF7B796B7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CB1573-14D4-409E-BEA1-CDDF47922E7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114445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99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4223D234-B038-4FE6-ABB5-4F735A358A4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FF6046DF-67A0-424F-B13E-355BC765843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21A1DA06-8C9B-4F3B-B840-31954A33B140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 alt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7B28E208-0710-4D63-832F-6B52F35D54D2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 alt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B54425B2-CDC5-4360-B905-B7F207109F8C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01142EF4-E406-471E-9082-C87356132A5E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D4C6DE90-CCA5-4A0E-9EA4-E9555B05FD07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685800" y="1676400"/>
            <a:ext cx="7772400" cy="1981200"/>
          </a:xfrm>
        </p:spPr>
        <p:txBody>
          <a:bodyPr anchor="ctr"/>
          <a:lstStyle/>
          <a:p>
            <a:r>
              <a:rPr lang="en-US" altLang="en-US" sz="4800">
                <a:latin typeface="Script MT Bold" panose="03040602040607080904" pitchFamily="66" charset="0"/>
              </a:rPr>
              <a:t>Renaissance</a:t>
            </a:r>
            <a:r>
              <a:rPr lang="en-US" altLang="en-US" sz="4400"/>
              <a:t>,</a:t>
            </a:r>
            <a:br>
              <a:rPr lang="en-US" altLang="en-US" sz="4400"/>
            </a:br>
            <a:r>
              <a:rPr lang="en-US" altLang="en-US" sz="4000">
                <a:latin typeface="Subway" pitchFamily="2" charset="0"/>
              </a:rPr>
              <a:t>Reformation</a:t>
            </a:r>
            <a:r>
              <a:rPr lang="en-US" altLang="en-US" sz="4400"/>
              <a:t>,</a:t>
            </a:r>
            <a:br>
              <a:rPr lang="en-US" altLang="en-US" sz="4400"/>
            </a:br>
            <a:r>
              <a:rPr lang="en-US" altLang="en-US" sz="4400">
                <a:latin typeface="Tahoma" panose="020B0604030504040204" pitchFamily="34" charset="0"/>
              </a:rPr>
              <a:t>&amp;</a:t>
            </a:r>
            <a:r>
              <a:rPr lang="en-US" altLang="en-US" sz="2800">
                <a:latin typeface="Tahoma" panose="020B0604030504040204" pitchFamily="34" charset="0"/>
              </a:rPr>
              <a:t> </a:t>
            </a:r>
            <a:r>
              <a:rPr lang="en-US" altLang="en-US" sz="4000">
                <a:latin typeface="Storybook" pitchFamily="2" charset="0"/>
              </a:rPr>
              <a:t>Discovery</a:t>
            </a:r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8E10CAF3-5AD7-48A4-8004-CF5223008239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/>
          <a:p>
            <a:r>
              <a:rPr lang="en-US" altLang="en-US" sz="2800"/>
              <a:t>The incredible age from 1450 to 1599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99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>
            <a:extLst>
              <a:ext uri="{FF2B5EF4-FFF2-40B4-BE49-F238E27FC236}">
                <a16:creationId xmlns:a16="http://schemas.microsoft.com/office/drawing/2014/main" id="{BBD61941-762A-4064-B2FB-D47B8F62652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762000"/>
          </a:xfrm>
        </p:spPr>
        <p:txBody>
          <a:bodyPr/>
          <a:lstStyle/>
          <a:p>
            <a:r>
              <a:rPr lang="en-US" altLang="en-US" sz="3600" b="1"/>
              <a:t>Religious and Philosophical Concepts</a:t>
            </a:r>
          </a:p>
        </p:txBody>
      </p:sp>
      <p:sp>
        <p:nvSpPr>
          <p:cNvPr id="47107" name="Rectangle 3">
            <a:extLst>
              <a:ext uri="{FF2B5EF4-FFF2-40B4-BE49-F238E27FC236}">
                <a16:creationId xmlns:a16="http://schemas.microsoft.com/office/drawing/2014/main" id="{52938A3E-10FE-431D-AA35-9482B0249C8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914400"/>
            <a:ext cx="7772400" cy="5715000"/>
          </a:xfrm>
        </p:spPr>
        <p:txBody>
          <a:bodyPr/>
          <a:lstStyle/>
          <a:p>
            <a:r>
              <a:rPr lang="en-US" altLang="en-US"/>
              <a:t>Reformation ~ the desire to change aspects of the Church that seemed incorrect</a:t>
            </a:r>
          </a:p>
          <a:p>
            <a:r>
              <a:rPr lang="en-US" altLang="en-US"/>
              <a:t>Humanism ~ A belief that “man is the measure of all things”</a:t>
            </a:r>
          </a:p>
          <a:p>
            <a:pPr lvl="1"/>
            <a:r>
              <a:rPr lang="en-US" altLang="en-US"/>
              <a:t>Vocations – Do all men have “value”?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99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>
            <a:extLst>
              <a:ext uri="{FF2B5EF4-FFF2-40B4-BE49-F238E27FC236}">
                <a16:creationId xmlns:a16="http://schemas.microsoft.com/office/drawing/2014/main" id="{F4860971-1F93-431A-BC51-0F94EA86254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762000"/>
          </a:xfrm>
        </p:spPr>
        <p:txBody>
          <a:bodyPr/>
          <a:lstStyle/>
          <a:p>
            <a:r>
              <a:rPr lang="en-US" altLang="en-US" sz="3600" b="1"/>
              <a:t>Religious and Philosophical Concepts</a:t>
            </a:r>
          </a:p>
        </p:txBody>
      </p:sp>
      <p:sp>
        <p:nvSpPr>
          <p:cNvPr id="49155" name="Rectangle 3">
            <a:extLst>
              <a:ext uri="{FF2B5EF4-FFF2-40B4-BE49-F238E27FC236}">
                <a16:creationId xmlns:a16="http://schemas.microsoft.com/office/drawing/2014/main" id="{76E93C9B-8EA3-43DA-9175-FE011546AC7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914400"/>
            <a:ext cx="7772400" cy="5715000"/>
          </a:xfrm>
        </p:spPr>
        <p:txBody>
          <a:bodyPr/>
          <a:lstStyle/>
          <a:p>
            <a:r>
              <a:rPr lang="en-US" altLang="en-US"/>
              <a:t>Reformation ~ the desire to change aspects of the Church that seemed incorrect</a:t>
            </a:r>
          </a:p>
          <a:p>
            <a:r>
              <a:rPr lang="en-US" altLang="en-US"/>
              <a:t>Humanism ~ A belief that “man is the measure of all things”</a:t>
            </a:r>
          </a:p>
          <a:p>
            <a:pPr lvl="1"/>
            <a:r>
              <a:rPr lang="en-US" altLang="en-US"/>
              <a:t>Vocations</a:t>
            </a:r>
          </a:p>
          <a:p>
            <a:r>
              <a:rPr lang="en-US" altLang="en-US"/>
              <a:t>Abuses of the Church</a:t>
            </a:r>
          </a:p>
          <a:p>
            <a:pPr lvl="1"/>
            <a:r>
              <a:rPr lang="en-US" altLang="en-US"/>
              <a:t>Inquisition – Trial for the “truth”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99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>
            <a:extLst>
              <a:ext uri="{FF2B5EF4-FFF2-40B4-BE49-F238E27FC236}">
                <a16:creationId xmlns:a16="http://schemas.microsoft.com/office/drawing/2014/main" id="{4B1B0F83-947C-4E35-BF57-B1451982435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762000"/>
          </a:xfrm>
        </p:spPr>
        <p:txBody>
          <a:bodyPr/>
          <a:lstStyle/>
          <a:p>
            <a:r>
              <a:rPr lang="en-US" altLang="en-US" sz="3600" b="1"/>
              <a:t>Religious and Philosophical Concepts</a:t>
            </a:r>
          </a:p>
        </p:txBody>
      </p:sp>
      <p:sp>
        <p:nvSpPr>
          <p:cNvPr id="50179" name="Rectangle 3">
            <a:extLst>
              <a:ext uri="{FF2B5EF4-FFF2-40B4-BE49-F238E27FC236}">
                <a16:creationId xmlns:a16="http://schemas.microsoft.com/office/drawing/2014/main" id="{12277C10-1098-491A-AB0C-2782AC24CD6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914400"/>
            <a:ext cx="7772400" cy="5715000"/>
          </a:xfrm>
        </p:spPr>
        <p:txBody>
          <a:bodyPr/>
          <a:lstStyle/>
          <a:p>
            <a:r>
              <a:rPr lang="en-US" altLang="en-US"/>
              <a:t>Reformation ~ the desire to change aspects of the Church that seemed incorrect</a:t>
            </a:r>
          </a:p>
          <a:p>
            <a:r>
              <a:rPr lang="en-US" altLang="en-US"/>
              <a:t>Humanism ~ A belief that “man is the measure of all things”</a:t>
            </a:r>
          </a:p>
          <a:p>
            <a:pPr lvl="1"/>
            <a:r>
              <a:rPr lang="en-US" altLang="en-US"/>
              <a:t>Vocations</a:t>
            </a:r>
          </a:p>
          <a:p>
            <a:r>
              <a:rPr lang="en-US" altLang="en-US"/>
              <a:t>Abuses of the Church</a:t>
            </a:r>
          </a:p>
          <a:p>
            <a:pPr lvl="1"/>
            <a:r>
              <a:rPr lang="en-US" altLang="en-US"/>
              <a:t>Inquisition</a:t>
            </a:r>
          </a:p>
          <a:p>
            <a:pPr lvl="1"/>
            <a:r>
              <a:rPr lang="en-US" altLang="en-US"/>
              <a:t>Heretics – those who do not believe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99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>
            <a:extLst>
              <a:ext uri="{FF2B5EF4-FFF2-40B4-BE49-F238E27FC236}">
                <a16:creationId xmlns:a16="http://schemas.microsoft.com/office/drawing/2014/main" id="{A0D0D046-65F1-4EF3-AA7E-D210E7D0404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762000"/>
          </a:xfrm>
        </p:spPr>
        <p:txBody>
          <a:bodyPr/>
          <a:lstStyle/>
          <a:p>
            <a:r>
              <a:rPr lang="en-US" altLang="en-US" sz="3600" b="1"/>
              <a:t>Religious and Philosophical Concepts</a:t>
            </a:r>
          </a:p>
        </p:txBody>
      </p:sp>
      <p:sp>
        <p:nvSpPr>
          <p:cNvPr id="51203" name="Rectangle 3">
            <a:extLst>
              <a:ext uri="{FF2B5EF4-FFF2-40B4-BE49-F238E27FC236}">
                <a16:creationId xmlns:a16="http://schemas.microsoft.com/office/drawing/2014/main" id="{9EFDB65C-2889-4945-94E1-51A41287D04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914400"/>
            <a:ext cx="7772400" cy="5715000"/>
          </a:xfrm>
        </p:spPr>
        <p:txBody>
          <a:bodyPr/>
          <a:lstStyle/>
          <a:p>
            <a:r>
              <a:rPr lang="en-US" altLang="en-US"/>
              <a:t>Reformation ~ the desire to change aspects of the Church that seemed incorrect</a:t>
            </a:r>
          </a:p>
          <a:p>
            <a:r>
              <a:rPr lang="en-US" altLang="en-US"/>
              <a:t>Humanism ~ A belief that “man is the measure of all things”</a:t>
            </a:r>
          </a:p>
          <a:p>
            <a:pPr lvl="1"/>
            <a:r>
              <a:rPr lang="en-US" altLang="en-US"/>
              <a:t>Vocations</a:t>
            </a:r>
          </a:p>
          <a:p>
            <a:r>
              <a:rPr lang="en-US" altLang="en-US"/>
              <a:t>Abuses of the Church</a:t>
            </a:r>
          </a:p>
          <a:p>
            <a:pPr lvl="1"/>
            <a:r>
              <a:rPr lang="en-US" altLang="en-US"/>
              <a:t>Inquisition</a:t>
            </a:r>
          </a:p>
          <a:p>
            <a:pPr lvl="1"/>
            <a:r>
              <a:rPr lang="en-US" altLang="en-US"/>
              <a:t>Heretics</a:t>
            </a:r>
          </a:p>
          <a:p>
            <a:pPr lvl="1"/>
            <a:r>
              <a:rPr lang="en-US" altLang="en-US"/>
              <a:t>Indulgences – “Get Out of Hell Free” cards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99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>
            <a:extLst>
              <a:ext uri="{FF2B5EF4-FFF2-40B4-BE49-F238E27FC236}">
                <a16:creationId xmlns:a16="http://schemas.microsoft.com/office/drawing/2014/main" id="{0F02D349-E7DA-4EAB-A2EE-38FD44E13E0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762000"/>
          </a:xfrm>
        </p:spPr>
        <p:txBody>
          <a:bodyPr/>
          <a:lstStyle/>
          <a:p>
            <a:r>
              <a:rPr lang="en-US" altLang="en-US" sz="3600" b="1"/>
              <a:t>Religious and Philosophical Concepts</a:t>
            </a:r>
          </a:p>
        </p:txBody>
      </p:sp>
      <p:sp>
        <p:nvSpPr>
          <p:cNvPr id="52227" name="Rectangle 3">
            <a:extLst>
              <a:ext uri="{FF2B5EF4-FFF2-40B4-BE49-F238E27FC236}">
                <a16:creationId xmlns:a16="http://schemas.microsoft.com/office/drawing/2014/main" id="{2BE63C83-02AD-4515-9662-EE213715260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914400"/>
            <a:ext cx="7772400" cy="5715000"/>
          </a:xfrm>
        </p:spPr>
        <p:txBody>
          <a:bodyPr/>
          <a:lstStyle/>
          <a:p>
            <a:r>
              <a:rPr lang="en-US" altLang="en-US"/>
              <a:t>Reformation ~ the desire to change aspects of the Church that seemed incorrect</a:t>
            </a:r>
          </a:p>
          <a:p>
            <a:r>
              <a:rPr lang="en-US" altLang="en-US"/>
              <a:t>Humanism ~ A belief that “man is the measure of all things”</a:t>
            </a:r>
          </a:p>
          <a:p>
            <a:pPr lvl="1"/>
            <a:r>
              <a:rPr lang="en-US" altLang="en-US"/>
              <a:t>Vocations</a:t>
            </a:r>
          </a:p>
          <a:p>
            <a:r>
              <a:rPr lang="en-US" altLang="en-US"/>
              <a:t>Abuses of the Church</a:t>
            </a:r>
          </a:p>
          <a:p>
            <a:pPr lvl="1"/>
            <a:r>
              <a:rPr lang="en-US" altLang="en-US"/>
              <a:t>Inquisition</a:t>
            </a:r>
          </a:p>
          <a:p>
            <a:pPr lvl="1"/>
            <a:r>
              <a:rPr lang="en-US" altLang="en-US"/>
              <a:t>Heretics</a:t>
            </a:r>
          </a:p>
          <a:p>
            <a:pPr lvl="1"/>
            <a:r>
              <a:rPr lang="en-US" altLang="en-US"/>
              <a:t>Indulgences</a:t>
            </a:r>
          </a:p>
          <a:p>
            <a:pPr lvl="1"/>
            <a:r>
              <a:rPr lang="en-US" altLang="en-US"/>
              <a:t>Simony – selling out church offices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99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>
            <a:extLst>
              <a:ext uri="{FF2B5EF4-FFF2-40B4-BE49-F238E27FC236}">
                <a16:creationId xmlns:a16="http://schemas.microsoft.com/office/drawing/2014/main" id="{A2028AF4-8DCF-42AD-AC6C-1D1EE5599D0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762000"/>
          </a:xfrm>
        </p:spPr>
        <p:txBody>
          <a:bodyPr/>
          <a:lstStyle/>
          <a:p>
            <a:r>
              <a:rPr lang="en-US" altLang="en-US" sz="3600" b="1"/>
              <a:t>Religious and Philosophical Concepts</a:t>
            </a:r>
          </a:p>
        </p:txBody>
      </p:sp>
      <p:sp>
        <p:nvSpPr>
          <p:cNvPr id="44035" name="Rectangle 3">
            <a:extLst>
              <a:ext uri="{FF2B5EF4-FFF2-40B4-BE49-F238E27FC236}">
                <a16:creationId xmlns:a16="http://schemas.microsoft.com/office/drawing/2014/main" id="{B26835CC-886B-443F-AF1E-EA692B35DC4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914400"/>
            <a:ext cx="7772400" cy="5715000"/>
          </a:xfrm>
        </p:spPr>
        <p:txBody>
          <a:bodyPr/>
          <a:lstStyle/>
          <a:p>
            <a:r>
              <a:rPr lang="en-US" altLang="en-US"/>
              <a:t>Counter-Reformation – </a:t>
            </a:r>
            <a:r>
              <a:rPr lang="en-US" altLang="en-US" sz="2800"/>
              <a:t>the Church responds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99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>
            <a:extLst>
              <a:ext uri="{FF2B5EF4-FFF2-40B4-BE49-F238E27FC236}">
                <a16:creationId xmlns:a16="http://schemas.microsoft.com/office/drawing/2014/main" id="{E4C39538-1E3F-42CB-B6E1-831646FC44F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762000"/>
          </a:xfrm>
        </p:spPr>
        <p:txBody>
          <a:bodyPr/>
          <a:lstStyle/>
          <a:p>
            <a:r>
              <a:rPr lang="en-US" altLang="en-US" sz="3600" b="1"/>
              <a:t>Religious and Philosophical Concepts</a:t>
            </a:r>
          </a:p>
        </p:txBody>
      </p:sp>
      <p:sp>
        <p:nvSpPr>
          <p:cNvPr id="53251" name="Rectangle 3">
            <a:extLst>
              <a:ext uri="{FF2B5EF4-FFF2-40B4-BE49-F238E27FC236}">
                <a16:creationId xmlns:a16="http://schemas.microsoft.com/office/drawing/2014/main" id="{403A0A83-73F2-46D6-A488-EAD9C120934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914400"/>
            <a:ext cx="7772400" cy="5715000"/>
          </a:xfrm>
        </p:spPr>
        <p:txBody>
          <a:bodyPr/>
          <a:lstStyle/>
          <a:p>
            <a:r>
              <a:rPr lang="en-US" altLang="en-US"/>
              <a:t>Counter-Reformation</a:t>
            </a:r>
          </a:p>
          <a:p>
            <a:r>
              <a:rPr lang="en-US" altLang="en-US"/>
              <a:t>Protestant – </a:t>
            </a:r>
            <a:r>
              <a:rPr lang="en-US" altLang="en-US" sz="2800"/>
              <a:t>those who “protest” against the operations of the Church</a:t>
            </a:r>
            <a:endParaRPr lang="en-US" altLang="en-US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99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>
            <a:extLst>
              <a:ext uri="{FF2B5EF4-FFF2-40B4-BE49-F238E27FC236}">
                <a16:creationId xmlns:a16="http://schemas.microsoft.com/office/drawing/2014/main" id="{B4342678-F9DB-4803-A001-B9F362FA490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762000"/>
          </a:xfrm>
        </p:spPr>
        <p:txBody>
          <a:bodyPr/>
          <a:lstStyle/>
          <a:p>
            <a:r>
              <a:rPr lang="en-US" altLang="en-US" sz="3600" b="1"/>
              <a:t>Religious and Philosophical Concepts</a:t>
            </a:r>
          </a:p>
        </p:txBody>
      </p:sp>
      <p:sp>
        <p:nvSpPr>
          <p:cNvPr id="54275" name="Rectangle 3">
            <a:extLst>
              <a:ext uri="{FF2B5EF4-FFF2-40B4-BE49-F238E27FC236}">
                <a16:creationId xmlns:a16="http://schemas.microsoft.com/office/drawing/2014/main" id="{6E660D7E-37D3-48D7-9734-71408CC403D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914400"/>
            <a:ext cx="7772400" cy="5715000"/>
          </a:xfrm>
        </p:spPr>
        <p:txBody>
          <a:bodyPr/>
          <a:lstStyle/>
          <a:p>
            <a:r>
              <a:rPr lang="en-US" altLang="en-US"/>
              <a:t>Counter-Reformation</a:t>
            </a:r>
          </a:p>
          <a:p>
            <a:r>
              <a:rPr lang="en-US" altLang="en-US"/>
              <a:t>Protestant</a:t>
            </a:r>
          </a:p>
          <a:p>
            <a:pPr lvl="1"/>
            <a:r>
              <a:rPr lang="en-US" altLang="en-US"/>
              <a:t>Huguenot – if you live in France 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99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>
            <a:extLst>
              <a:ext uri="{FF2B5EF4-FFF2-40B4-BE49-F238E27FC236}">
                <a16:creationId xmlns:a16="http://schemas.microsoft.com/office/drawing/2014/main" id="{004DF871-4AC2-464A-8773-6047FE69BA1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762000"/>
          </a:xfrm>
        </p:spPr>
        <p:txBody>
          <a:bodyPr/>
          <a:lstStyle/>
          <a:p>
            <a:r>
              <a:rPr lang="en-US" altLang="en-US" sz="3600" b="1"/>
              <a:t>Religious and Philosophical Concepts</a:t>
            </a:r>
          </a:p>
        </p:txBody>
      </p:sp>
      <p:sp>
        <p:nvSpPr>
          <p:cNvPr id="55299" name="Rectangle 3">
            <a:extLst>
              <a:ext uri="{FF2B5EF4-FFF2-40B4-BE49-F238E27FC236}">
                <a16:creationId xmlns:a16="http://schemas.microsoft.com/office/drawing/2014/main" id="{65B66051-FEAB-4D21-94E5-FB89BAC84AD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914400"/>
            <a:ext cx="7772400" cy="5715000"/>
          </a:xfrm>
        </p:spPr>
        <p:txBody>
          <a:bodyPr/>
          <a:lstStyle/>
          <a:p>
            <a:r>
              <a:rPr lang="en-US" altLang="en-US"/>
              <a:t>Counter-Reformation</a:t>
            </a:r>
          </a:p>
          <a:p>
            <a:r>
              <a:rPr lang="en-US" altLang="en-US"/>
              <a:t>Protestant</a:t>
            </a:r>
          </a:p>
          <a:p>
            <a:pPr lvl="1"/>
            <a:r>
              <a:rPr lang="en-US" altLang="en-US"/>
              <a:t>Huguenot</a:t>
            </a:r>
          </a:p>
          <a:p>
            <a:pPr lvl="1"/>
            <a:r>
              <a:rPr lang="en-US" altLang="en-US"/>
              <a:t>Puritan – if you’re English, and want your services rid of </a:t>
            </a:r>
            <a:r>
              <a:rPr lang="en-US" altLang="en-US" u="sng"/>
              <a:t>all</a:t>
            </a:r>
            <a:r>
              <a:rPr lang="en-US" altLang="en-US"/>
              <a:t> Catholic aspects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99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>
            <a:extLst>
              <a:ext uri="{FF2B5EF4-FFF2-40B4-BE49-F238E27FC236}">
                <a16:creationId xmlns:a16="http://schemas.microsoft.com/office/drawing/2014/main" id="{43DD58A4-A3F5-4A0D-A06A-6E71D3859ED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762000"/>
          </a:xfrm>
        </p:spPr>
        <p:txBody>
          <a:bodyPr/>
          <a:lstStyle/>
          <a:p>
            <a:r>
              <a:rPr lang="en-US" altLang="en-US" sz="3600" b="1"/>
              <a:t>Religious and Philosophical Concepts</a:t>
            </a:r>
          </a:p>
        </p:txBody>
      </p:sp>
      <p:sp>
        <p:nvSpPr>
          <p:cNvPr id="56323" name="Rectangle 3">
            <a:extLst>
              <a:ext uri="{FF2B5EF4-FFF2-40B4-BE49-F238E27FC236}">
                <a16:creationId xmlns:a16="http://schemas.microsoft.com/office/drawing/2014/main" id="{A2743CBB-47E5-408D-B33C-22E5256E2F9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914400"/>
            <a:ext cx="7772400" cy="5715000"/>
          </a:xfrm>
        </p:spPr>
        <p:txBody>
          <a:bodyPr/>
          <a:lstStyle/>
          <a:p>
            <a:r>
              <a:rPr lang="en-US" altLang="en-US"/>
              <a:t>Counter-Reformation</a:t>
            </a:r>
          </a:p>
          <a:p>
            <a:r>
              <a:rPr lang="en-US" altLang="en-US"/>
              <a:t>Protestant</a:t>
            </a:r>
          </a:p>
          <a:p>
            <a:pPr lvl="1"/>
            <a:r>
              <a:rPr lang="en-US" altLang="en-US"/>
              <a:t>Huguenot</a:t>
            </a:r>
          </a:p>
          <a:p>
            <a:pPr lvl="1"/>
            <a:r>
              <a:rPr lang="en-US" altLang="en-US"/>
              <a:t>Puritan</a:t>
            </a:r>
          </a:p>
          <a:p>
            <a:pPr lvl="1"/>
            <a:r>
              <a:rPr lang="en-US" altLang="en-US"/>
              <a:t>Evangelist – those who go about and spread the good word to others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>
            <a:extLst>
              <a:ext uri="{FF2B5EF4-FFF2-40B4-BE49-F238E27FC236}">
                <a16:creationId xmlns:a16="http://schemas.microsoft.com/office/drawing/2014/main" id="{EB19C7DA-C60D-48AD-ACC5-A24D97B649F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09600" y="0"/>
            <a:ext cx="7772400" cy="1143000"/>
          </a:xfrm>
        </p:spPr>
        <p:txBody>
          <a:bodyPr/>
          <a:lstStyle/>
          <a:p>
            <a:r>
              <a:rPr lang="en-US" altLang="en-US" i="1"/>
              <a:t>Renaissance</a:t>
            </a:r>
            <a:br>
              <a:rPr lang="en-US" altLang="en-US"/>
            </a:br>
            <a:r>
              <a:rPr lang="en-US" altLang="en-US" sz="2400" b="1"/>
              <a:t>The </a:t>
            </a:r>
            <a:r>
              <a:rPr lang="en-US" altLang="en-US" sz="2400" b="1">
                <a:solidFill>
                  <a:srgbClr val="FF0066"/>
                </a:solidFill>
              </a:rPr>
              <a:t>rebirth</a:t>
            </a:r>
            <a:r>
              <a:rPr lang="en-US" altLang="en-US" sz="2400" b="1"/>
              <a:t> of classical thought processes and values</a:t>
            </a:r>
          </a:p>
        </p:txBody>
      </p:sp>
      <p:sp>
        <p:nvSpPr>
          <p:cNvPr id="14339" name="Rectangle 3">
            <a:extLst>
              <a:ext uri="{FF2B5EF4-FFF2-40B4-BE49-F238E27FC236}">
                <a16:creationId xmlns:a16="http://schemas.microsoft.com/office/drawing/2014/main" id="{C18BB408-CDD7-4028-8787-4D52E1A93AB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7772400" cy="5410200"/>
          </a:xfrm>
        </p:spPr>
        <p:txBody>
          <a:bodyPr/>
          <a:lstStyle/>
          <a:p>
            <a:r>
              <a:rPr lang="en-US" altLang="en-US"/>
              <a:t>Why did it occur in Italy?</a:t>
            </a:r>
          </a:p>
          <a:p>
            <a:pPr lvl="1"/>
            <a:r>
              <a:rPr lang="en-US" altLang="en-US">
                <a:solidFill>
                  <a:schemeClr val="accent2"/>
                </a:solidFill>
              </a:rPr>
              <a:t>Geography (Location </a:t>
            </a:r>
            <a:r>
              <a:rPr lang="en-US" altLang="en-US" u="sng">
                <a:solidFill>
                  <a:schemeClr val="accent2"/>
                </a:solidFill>
              </a:rPr>
              <a:t>and</a:t>
            </a:r>
            <a:r>
              <a:rPr lang="en-US" altLang="en-US">
                <a:solidFill>
                  <a:schemeClr val="accent2"/>
                </a:solidFill>
              </a:rPr>
              <a:t> Shape)</a:t>
            </a:r>
          </a:p>
          <a:p>
            <a:pPr lvl="1"/>
            <a:r>
              <a:rPr lang="en-US" altLang="en-US">
                <a:solidFill>
                  <a:schemeClr val="accent2"/>
                </a:solidFill>
              </a:rPr>
              <a:t>Political Climate</a:t>
            </a:r>
          </a:p>
          <a:p>
            <a:pPr lvl="1"/>
            <a:r>
              <a:rPr lang="en-US" altLang="en-US">
                <a:solidFill>
                  <a:schemeClr val="accent2"/>
                </a:solidFill>
              </a:rPr>
              <a:t>Cultural Heritage</a:t>
            </a:r>
          </a:p>
          <a:p>
            <a:r>
              <a:rPr lang="en-US" altLang="en-US"/>
              <a:t>Wealth and Talent become more important than family background.</a:t>
            </a:r>
          </a:p>
          <a:p>
            <a:r>
              <a:rPr lang="en-US" altLang="en-US"/>
              <a:t>Cultural Diffusion – </a:t>
            </a:r>
            <a:r>
              <a:rPr lang="en-US" altLang="en-US" sz="2800">
                <a:solidFill>
                  <a:schemeClr val="accent2"/>
                </a:solidFill>
              </a:rPr>
              <a:t>the spread of ideas from their source due to the exchange with traders or travelers.</a:t>
            </a:r>
          </a:p>
        </p:txBody>
      </p:sp>
    </p:spTree>
  </p:cSld>
  <p:clrMapOvr>
    <a:masterClrMapping/>
  </p:clrMapOvr>
  <p:transition>
    <p:wipe dir="d"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99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>
            <a:extLst>
              <a:ext uri="{FF2B5EF4-FFF2-40B4-BE49-F238E27FC236}">
                <a16:creationId xmlns:a16="http://schemas.microsoft.com/office/drawing/2014/main" id="{75438C80-D485-47B0-9A69-3416765FA15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762000"/>
          </a:xfrm>
        </p:spPr>
        <p:txBody>
          <a:bodyPr/>
          <a:lstStyle/>
          <a:p>
            <a:r>
              <a:rPr lang="en-US" altLang="en-US" sz="3600" b="1"/>
              <a:t>Religious and Philosophical Concepts</a:t>
            </a:r>
          </a:p>
        </p:txBody>
      </p:sp>
      <p:sp>
        <p:nvSpPr>
          <p:cNvPr id="57347" name="Rectangle 3">
            <a:extLst>
              <a:ext uri="{FF2B5EF4-FFF2-40B4-BE49-F238E27FC236}">
                <a16:creationId xmlns:a16="http://schemas.microsoft.com/office/drawing/2014/main" id="{DEE5898F-7DF2-46D7-B282-17720A36EE3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914400"/>
            <a:ext cx="7772400" cy="5715000"/>
          </a:xfrm>
        </p:spPr>
        <p:txBody>
          <a:bodyPr/>
          <a:lstStyle/>
          <a:p>
            <a:r>
              <a:rPr lang="en-US" altLang="en-US"/>
              <a:t>Counter-Reformation</a:t>
            </a:r>
          </a:p>
          <a:p>
            <a:r>
              <a:rPr lang="en-US" altLang="en-US"/>
              <a:t>Protestant</a:t>
            </a:r>
          </a:p>
          <a:p>
            <a:pPr lvl="1"/>
            <a:r>
              <a:rPr lang="en-US" altLang="en-US"/>
              <a:t>Huguenot</a:t>
            </a:r>
          </a:p>
          <a:p>
            <a:pPr lvl="1"/>
            <a:r>
              <a:rPr lang="en-US" altLang="en-US"/>
              <a:t>Puritan</a:t>
            </a:r>
          </a:p>
          <a:p>
            <a:pPr lvl="1"/>
            <a:r>
              <a:rPr lang="en-US" altLang="en-US"/>
              <a:t>Evangelist</a:t>
            </a:r>
          </a:p>
          <a:p>
            <a:r>
              <a:rPr lang="en-US" altLang="en-US"/>
              <a:t>Theocracy – </a:t>
            </a:r>
            <a:r>
              <a:rPr lang="en-US" altLang="en-US" sz="2800"/>
              <a:t>when the governmental and religious leaders are the same person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E69F0FD0-DEF1-4C5D-875C-F6683A34512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685800"/>
          </a:xfrm>
        </p:spPr>
        <p:txBody>
          <a:bodyPr/>
          <a:lstStyle/>
          <a:p>
            <a:r>
              <a:rPr lang="en-US" altLang="en-US" sz="4000" i="1"/>
              <a:t>The Development of Art</a:t>
            </a:r>
          </a:p>
        </p:txBody>
      </p:sp>
      <p:sp>
        <p:nvSpPr>
          <p:cNvPr id="6147" name="Rectangle 3">
            <a:extLst>
              <a:ext uri="{FF2B5EF4-FFF2-40B4-BE49-F238E27FC236}">
                <a16:creationId xmlns:a16="http://schemas.microsoft.com/office/drawing/2014/main" id="{A5F30CAB-3674-48B2-82F5-FECC46FD7C3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914400"/>
            <a:ext cx="7772400" cy="54864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/>
              <a:t>Improvements in Metalwork</a:t>
            </a:r>
          </a:p>
          <a:p>
            <a:pPr lvl="1">
              <a:lnSpc>
                <a:spcPct val="90000"/>
              </a:lnSpc>
            </a:pPr>
            <a:r>
              <a:rPr lang="en-US" altLang="en-US"/>
              <a:t>Money</a:t>
            </a:r>
          </a:p>
          <a:p>
            <a:pPr lvl="1">
              <a:lnSpc>
                <a:spcPct val="90000"/>
              </a:lnSpc>
            </a:pPr>
            <a:r>
              <a:rPr lang="en-US" altLang="en-US"/>
              <a:t>Clocks</a:t>
            </a:r>
          </a:p>
          <a:p>
            <a:pPr lvl="1">
              <a:lnSpc>
                <a:spcPct val="90000"/>
              </a:lnSpc>
            </a:pPr>
            <a:r>
              <a:rPr lang="en-US" altLang="en-US"/>
              <a:t>Printing Press ~ Johann Gutenberg</a:t>
            </a:r>
          </a:p>
          <a:p>
            <a:pPr>
              <a:lnSpc>
                <a:spcPct val="90000"/>
              </a:lnSpc>
            </a:pPr>
            <a:r>
              <a:rPr lang="en-US" altLang="en-US"/>
              <a:t>Improvements in Art Technology</a:t>
            </a:r>
          </a:p>
          <a:p>
            <a:pPr lvl="1">
              <a:lnSpc>
                <a:spcPct val="90000"/>
              </a:lnSpc>
            </a:pPr>
            <a:r>
              <a:rPr lang="en-US" altLang="en-US"/>
              <a:t>Oils, Tempera, Surfaces, Brushes, Techniques</a:t>
            </a:r>
          </a:p>
          <a:p>
            <a:pPr>
              <a:lnSpc>
                <a:spcPct val="90000"/>
              </a:lnSpc>
            </a:pPr>
            <a:r>
              <a:rPr lang="en-US" altLang="en-US"/>
              <a:t>Patronage – we pay artists to create</a:t>
            </a:r>
          </a:p>
          <a:p>
            <a:pPr>
              <a:lnSpc>
                <a:spcPct val="90000"/>
              </a:lnSpc>
            </a:pPr>
            <a:r>
              <a:rPr lang="en-US" altLang="en-US"/>
              <a:t>Madrigal – folk songs performed in parts by traveling minstrels</a:t>
            </a:r>
          </a:p>
          <a:p>
            <a:pPr>
              <a:lnSpc>
                <a:spcPct val="90000"/>
              </a:lnSpc>
            </a:pPr>
            <a:r>
              <a:rPr lang="en-US" altLang="en-US"/>
              <a:t>Sonnet – a 14-line poem with a specific rhyme scheme, usually about love</a:t>
            </a:r>
          </a:p>
        </p:txBody>
      </p:sp>
    </p:spTree>
  </p:cSld>
  <p:clrMapOvr>
    <a:masterClrMapping/>
  </p:clrMapOvr>
  <p:transition>
    <p:wipe dir="r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>
            <a:extLst>
              <a:ext uri="{FF2B5EF4-FFF2-40B4-BE49-F238E27FC236}">
                <a16:creationId xmlns:a16="http://schemas.microsoft.com/office/drawing/2014/main" id="{FC8DABD2-BAB3-4E9C-AAF5-0473471E5E9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685800"/>
          </a:xfrm>
        </p:spPr>
        <p:txBody>
          <a:bodyPr/>
          <a:lstStyle/>
          <a:p>
            <a:r>
              <a:rPr lang="en-US" altLang="en-US" sz="4000" i="1"/>
              <a:t>The Development of Art</a:t>
            </a:r>
          </a:p>
        </p:txBody>
      </p:sp>
      <p:sp>
        <p:nvSpPr>
          <p:cNvPr id="26627" name="Rectangle 3">
            <a:extLst>
              <a:ext uri="{FF2B5EF4-FFF2-40B4-BE49-F238E27FC236}">
                <a16:creationId xmlns:a16="http://schemas.microsoft.com/office/drawing/2014/main" id="{916BFE8C-8E1A-4C7A-B3E9-6D48B1D7914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914400"/>
            <a:ext cx="7772400" cy="5486400"/>
          </a:xfrm>
        </p:spPr>
        <p:txBody>
          <a:bodyPr/>
          <a:lstStyle/>
          <a:p>
            <a:r>
              <a:rPr lang="en-US" altLang="en-US"/>
              <a:t>Improvisation – the ability to use one’s talent in an extemporaneous way</a:t>
            </a:r>
          </a:p>
          <a:p>
            <a:r>
              <a:rPr lang="en-US" altLang="en-US"/>
              <a:t>Autobiography – the story of one’s own life and actions</a:t>
            </a:r>
          </a:p>
          <a:p>
            <a:r>
              <a:rPr lang="en-US" altLang="en-US"/>
              <a:t>Chateaux – elaborate small castles in South France along the Loire River</a:t>
            </a:r>
          </a:p>
          <a:p>
            <a:r>
              <a:rPr lang="en-US" altLang="en-US"/>
              <a:t>Mannerism – a post-Renaissance art style that exaggerated Renaissance characteristics</a:t>
            </a:r>
          </a:p>
          <a:p>
            <a:r>
              <a:rPr lang="en-US" altLang="en-US"/>
              <a:t>Baroque – a very elaborate, ornate, and sometimes unusual artistic style</a:t>
            </a:r>
          </a:p>
        </p:txBody>
      </p:sp>
    </p:spTree>
  </p:cSld>
  <p:clrMapOvr>
    <a:masterClrMapping/>
  </p:clrMapOvr>
  <p:transition>
    <p:wipe dir="r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>
            <a:extLst>
              <a:ext uri="{FF2B5EF4-FFF2-40B4-BE49-F238E27FC236}">
                <a16:creationId xmlns:a16="http://schemas.microsoft.com/office/drawing/2014/main" id="{EF513651-FE68-475A-8A5C-B6B87F7CC16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09600" y="228600"/>
            <a:ext cx="7772400" cy="762000"/>
          </a:xfrm>
        </p:spPr>
        <p:txBody>
          <a:bodyPr/>
          <a:lstStyle/>
          <a:p>
            <a:r>
              <a:rPr lang="en-US" altLang="en-US"/>
              <a:t>Political Developments</a:t>
            </a:r>
          </a:p>
        </p:txBody>
      </p:sp>
      <p:sp>
        <p:nvSpPr>
          <p:cNvPr id="32771" name="Rectangle 3">
            <a:extLst>
              <a:ext uri="{FF2B5EF4-FFF2-40B4-BE49-F238E27FC236}">
                <a16:creationId xmlns:a16="http://schemas.microsoft.com/office/drawing/2014/main" id="{CE0DAE0D-0BB9-4AB8-BD15-2A8B17B25D5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914400"/>
            <a:ext cx="7772400" cy="59436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/>
              <a:t>Exploration ~ </a:t>
            </a:r>
            <a:r>
              <a:rPr lang="en-US" altLang="en-US" sz="2400" b="1"/>
              <a:t>the discovery and development of new sources of materials and ideas</a:t>
            </a:r>
          </a:p>
          <a:p>
            <a:pPr>
              <a:lnSpc>
                <a:spcPct val="90000"/>
              </a:lnSpc>
            </a:pPr>
            <a:r>
              <a:rPr lang="en-US" altLang="en-US"/>
              <a:t>Balance of Power ~ </a:t>
            </a:r>
            <a:r>
              <a:rPr lang="en-US" altLang="en-US" sz="2400" b="1"/>
              <a:t>Attempt to equal out the “sides” on which Italian city-states allied themselves</a:t>
            </a:r>
            <a:endParaRPr lang="en-US" altLang="en-US"/>
          </a:p>
          <a:p>
            <a:pPr>
              <a:lnSpc>
                <a:spcPct val="90000"/>
              </a:lnSpc>
            </a:pPr>
            <a:r>
              <a:rPr lang="en-US" altLang="en-US"/>
              <a:t>Courtier ~ </a:t>
            </a:r>
            <a:r>
              <a:rPr lang="en-US" altLang="en-US" sz="2400" b="1"/>
              <a:t>An accomplished negotiator, sent to rival city-states to influence the actions of the Signore</a:t>
            </a:r>
            <a:endParaRPr lang="en-US" altLang="en-US"/>
          </a:p>
          <a:p>
            <a:pPr>
              <a:lnSpc>
                <a:spcPct val="90000"/>
              </a:lnSpc>
            </a:pPr>
            <a:r>
              <a:rPr lang="en-US" altLang="en-US"/>
              <a:t>Diplomacy ~ </a:t>
            </a:r>
            <a:r>
              <a:rPr lang="en-US" altLang="en-US" sz="2400" b="1"/>
              <a:t>The act of talking nicely to one’s enemies while stabbing them in the back</a:t>
            </a:r>
            <a:endParaRPr lang="en-US" altLang="en-US"/>
          </a:p>
          <a:p>
            <a:pPr>
              <a:lnSpc>
                <a:spcPct val="90000"/>
              </a:lnSpc>
            </a:pPr>
            <a:r>
              <a:rPr lang="en-US" altLang="en-US"/>
              <a:t>Divine Right of Kings ~ </a:t>
            </a:r>
            <a:r>
              <a:rPr lang="en-US" altLang="en-US" sz="2400" b="1"/>
              <a:t>The belief that God has decreed who will have power over others, and gives them the right to rule as they wish</a:t>
            </a:r>
            <a:endParaRPr lang="en-US" altLang="en-US"/>
          </a:p>
          <a:p>
            <a:pPr>
              <a:lnSpc>
                <a:spcPct val="90000"/>
              </a:lnSpc>
            </a:pPr>
            <a:r>
              <a:rPr lang="en-US" altLang="en-US"/>
              <a:t>Absolutism ~ </a:t>
            </a:r>
            <a:r>
              <a:rPr lang="en-US" altLang="en-US" sz="2400" b="1"/>
              <a:t>System in which the Monarch’s word is law, and must never be questioned by their subjects</a:t>
            </a:r>
            <a:endParaRPr lang="en-US" altLang="en-US"/>
          </a:p>
        </p:txBody>
      </p:sp>
    </p:spTree>
  </p:cSld>
  <p:clrMapOvr>
    <a:masterClrMapping/>
  </p:clrMapOvr>
  <p:transition>
    <p:wipe dir="r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8C501B-06AC-4640-924B-AA4A195ABB3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The Hundred Years War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141F5C5-9863-4EC9-9EEC-27F6B9CC8F7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86812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>
            <a:extLst>
              <a:ext uri="{FF2B5EF4-FFF2-40B4-BE49-F238E27FC236}">
                <a16:creationId xmlns:a16="http://schemas.microsoft.com/office/drawing/2014/main" id="{603A79C0-19A9-43FE-A6F5-5CFDFD0F48C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772400" cy="762000"/>
          </a:xfrm>
        </p:spPr>
        <p:txBody>
          <a:bodyPr/>
          <a:lstStyle/>
          <a:p>
            <a:r>
              <a:rPr lang="en-US" altLang="en-US"/>
              <a:t>Exploration Technology</a:t>
            </a:r>
          </a:p>
        </p:txBody>
      </p:sp>
      <p:sp>
        <p:nvSpPr>
          <p:cNvPr id="33795" name="Rectangle 3">
            <a:extLst>
              <a:ext uri="{FF2B5EF4-FFF2-40B4-BE49-F238E27FC236}">
                <a16:creationId xmlns:a16="http://schemas.microsoft.com/office/drawing/2014/main" id="{D6E51485-9D92-4F5B-8FBD-ED253C5CE0C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09600" y="1066800"/>
            <a:ext cx="7772400" cy="5181600"/>
          </a:xfrm>
        </p:spPr>
        <p:txBody>
          <a:bodyPr/>
          <a:lstStyle/>
          <a:p>
            <a:r>
              <a:rPr lang="en-US" altLang="en-US"/>
              <a:t>Astrolabe – a technical device developed by the Arabs that helped seamen plot their travels by using Latitude and Longitude</a:t>
            </a:r>
          </a:p>
          <a:p>
            <a:endParaRPr lang="en-US" altLang="en-US"/>
          </a:p>
          <a:p>
            <a:endParaRPr lang="en-US" altLang="en-US"/>
          </a:p>
        </p:txBody>
      </p:sp>
      <p:pic>
        <p:nvPicPr>
          <p:cNvPr id="33796" name="Picture 4">
            <a:extLst>
              <a:ext uri="{FF2B5EF4-FFF2-40B4-BE49-F238E27FC236}">
                <a16:creationId xmlns:a16="http://schemas.microsoft.com/office/drawing/2014/main" id="{A32D86C3-2AA2-43BC-8316-C9D541837C2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2200" y="2667000"/>
            <a:ext cx="3886200" cy="3886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>
            <a:extLst>
              <a:ext uri="{FF2B5EF4-FFF2-40B4-BE49-F238E27FC236}">
                <a16:creationId xmlns:a16="http://schemas.microsoft.com/office/drawing/2014/main" id="{33A1B40F-AFEA-4D51-A66B-1C98C22CBAD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772400" cy="762000"/>
          </a:xfrm>
        </p:spPr>
        <p:txBody>
          <a:bodyPr/>
          <a:lstStyle/>
          <a:p>
            <a:r>
              <a:rPr lang="en-US" altLang="en-US"/>
              <a:t>Exploration Technology</a:t>
            </a:r>
          </a:p>
        </p:txBody>
      </p:sp>
      <p:sp>
        <p:nvSpPr>
          <p:cNvPr id="60419" name="Rectangle 3">
            <a:extLst>
              <a:ext uri="{FF2B5EF4-FFF2-40B4-BE49-F238E27FC236}">
                <a16:creationId xmlns:a16="http://schemas.microsoft.com/office/drawing/2014/main" id="{9799D991-FBF1-4D7B-AD43-F0B01954A84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09600" y="1066800"/>
            <a:ext cx="7772400" cy="5410200"/>
          </a:xfrm>
        </p:spPr>
        <p:txBody>
          <a:bodyPr/>
          <a:lstStyle/>
          <a:p>
            <a:pPr>
              <a:buFontTx/>
              <a:buNone/>
            </a:pPr>
            <a:r>
              <a:rPr lang="en-US" altLang="en-US"/>
              <a:t>Lateen Sail – a triangular-shaped sail that allowed seamen to better catch shifting winds and even sail “into” the winds</a:t>
            </a:r>
          </a:p>
          <a:p>
            <a:pPr>
              <a:buFontTx/>
              <a:buNone/>
            </a:pPr>
            <a:endParaRPr lang="en-US" altLang="en-US"/>
          </a:p>
        </p:txBody>
      </p:sp>
      <p:pic>
        <p:nvPicPr>
          <p:cNvPr id="60420" name="Picture 4">
            <a:extLst>
              <a:ext uri="{FF2B5EF4-FFF2-40B4-BE49-F238E27FC236}">
                <a16:creationId xmlns:a16="http://schemas.microsoft.com/office/drawing/2014/main" id="{3E23DE5A-0442-4ED3-A912-E4D52C352C3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7800" y="2590800"/>
            <a:ext cx="5969000" cy="3962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C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>
            <a:extLst>
              <a:ext uri="{FF2B5EF4-FFF2-40B4-BE49-F238E27FC236}">
                <a16:creationId xmlns:a16="http://schemas.microsoft.com/office/drawing/2014/main" id="{F96C24D4-6BA3-425F-B0CE-09B3F99C5BE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09600" y="0"/>
            <a:ext cx="7772400" cy="914400"/>
          </a:xfrm>
        </p:spPr>
        <p:txBody>
          <a:bodyPr/>
          <a:lstStyle/>
          <a:p>
            <a:r>
              <a:rPr lang="en-US" altLang="en-US"/>
              <a:t>Economic Developments</a:t>
            </a:r>
          </a:p>
        </p:txBody>
      </p:sp>
      <p:sp>
        <p:nvSpPr>
          <p:cNvPr id="38915" name="Rectangle 3">
            <a:extLst>
              <a:ext uri="{FF2B5EF4-FFF2-40B4-BE49-F238E27FC236}">
                <a16:creationId xmlns:a16="http://schemas.microsoft.com/office/drawing/2014/main" id="{113D681B-DCEC-4ECD-95F1-ACE1B65666C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914400"/>
            <a:ext cx="7772400" cy="5638800"/>
          </a:xfrm>
        </p:spPr>
        <p:txBody>
          <a:bodyPr/>
          <a:lstStyle/>
          <a:p>
            <a:r>
              <a:rPr lang="en-US" altLang="en-US"/>
              <a:t>Commerce ~ Trade among nations</a:t>
            </a:r>
          </a:p>
          <a:p>
            <a:r>
              <a:rPr lang="en-US" altLang="en-US"/>
              <a:t>Mercantilism ~ The “Golden” Rule</a:t>
            </a:r>
          </a:p>
          <a:p>
            <a:r>
              <a:rPr lang="en-US" altLang="en-US"/>
              <a:t>Import ~ incoming goods</a:t>
            </a:r>
          </a:p>
          <a:p>
            <a:r>
              <a:rPr lang="en-US" altLang="en-US"/>
              <a:t>Export ~ outgoing goods</a:t>
            </a:r>
          </a:p>
          <a:p>
            <a:r>
              <a:rPr lang="en-US" altLang="en-US"/>
              <a:t>Balance of Trade ~ the profitable situation that exists when we have an optimal relationship between imports and exports</a:t>
            </a:r>
          </a:p>
          <a:p>
            <a:r>
              <a:rPr lang="en-US" altLang="en-US"/>
              <a:t>Rise of Banks ~ related to the need of monarchs for money to finance wars and exploration.  Perfected by Jacob Fugger.</a:t>
            </a:r>
          </a:p>
        </p:txBody>
      </p:sp>
    </p:spTree>
  </p:cSld>
  <p:clrMapOvr>
    <a:masterClrMapping/>
  </p:clrMapOvr>
  <p:transition>
    <p:dissolve/>
  </p:transition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1137</TotalTime>
  <Words>742</Words>
  <Application>Microsoft Office PowerPoint</Application>
  <PresentationFormat>On-screen Show (4:3)</PresentationFormat>
  <Paragraphs>105</Paragraphs>
  <Slides>20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7" baseType="lpstr">
      <vt:lpstr>Arial</vt:lpstr>
      <vt:lpstr>Script MT Bold</vt:lpstr>
      <vt:lpstr>Storybook</vt:lpstr>
      <vt:lpstr>Subway</vt:lpstr>
      <vt:lpstr>Tahoma</vt:lpstr>
      <vt:lpstr>Times New Roman</vt:lpstr>
      <vt:lpstr>Default Design</vt:lpstr>
      <vt:lpstr>Renaissance, Reformation, &amp; Discovery</vt:lpstr>
      <vt:lpstr>Renaissance The rebirth of classical thought processes and values</vt:lpstr>
      <vt:lpstr>The Development of Art</vt:lpstr>
      <vt:lpstr>The Development of Art</vt:lpstr>
      <vt:lpstr>Political Developments</vt:lpstr>
      <vt:lpstr>The Hundred Years War</vt:lpstr>
      <vt:lpstr>Exploration Technology</vt:lpstr>
      <vt:lpstr>Exploration Technology</vt:lpstr>
      <vt:lpstr>Economic Developments</vt:lpstr>
      <vt:lpstr>Religious and Philosophical Concepts</vt:lpstr>
      <vt:lpstr>Religious and Philosophical Concepts</vt:lpstr>
      <vt:lpstr>Religious and Philosophical Concepts</vt:lpstr>
      <vt:lpstr>Religious and Philosophical Concepts</vt:lpstr>
      <vt:lpstr>Religious and Philosophical Concepts</vt:lpstr>
      <vt:lpstr>Religious and Philosophical Concepts</vt:lpstr>
      <vt:lpstr>Religious and Philosophical Concepts</vt:lpstr>
      <vt:lpstr>Religious and Philosophical Concepts</vt:lpstr>
      <vt:lpstr>Religious and Philosophical Concepts</vt:lpstr>
      <vt:lpstr>Religious and Philosophical Concepts</vt:lpstr>
      <vt:lpstr>Religious and Philosophical Concepts</vt:lpstr>
    </vt:vector>
  </TitlesOfParts>
  <Company>PCHS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Renaissance, Reformation, &amp; Discovery</dc:title>
  <dc:creator>David E Woody</dc:creator>
  <cp:lastModifiedBy>David Woody</cp:lastModifiedBy>
  <cp:revision>9</cp:revision>
  <dcterms:created xsi:type="dcterms:W3CDTF">2002-05-13T03:54:56Z</dcterms:created>
  <dcterms:modified xsi:type="dcterms:W3CDTF">2020-09-28T02:12:56Z</dcterms:modified>
</cp:coreProperties>
</file>